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5" r:id="rId3"/>
    <p:sldId id="286" r:id="rId4"/>
    <p:sldId id="284" r:id="rId5"/>
    <p:sldId id="276" r:id="rId6"/>
    <p:sldId id="277" r:id="rId7"/>
    <p:sldId id="278" r:id="rId8"/>
    <p:sldId id="279" r:id="rId9"/>
    <p:sldId id="280" r:id="rId10"/>
    <p:sldId id="287" r:id="rId11"/>
    <p:sldId id="281" r:id="rId12"/>
    <p:sldId id="282" r:id="rId13"/>
    <p:sldId id="285" r:id="rId14"/>
    <p:sldId id="288" r:id="rId15"/>
    <p:sldId id="289" r:id="rId16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iddels stil 3 - aks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iddels stil 3 - aks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Lys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32" y="-5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luna.ad.svt.ntnu.no\JanT$\figurer\puh%20i%20isntitusjon%201945-200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title>
      <c:tx>
        <c:rich>
          <a:bodyPr/>
          <a:lstStyle/>
          <a:p>
            <a:pPr>
              <a:defRPr sz="2400"/>
            </a:pPr>
            <a:r>
              <a:rPr lang="sk-SK" sz="2400" b="0" dirty="0" smtClean="0"/>
              <a:t>Osoby v</a:t>
            </a:r>
            <a:r>
              <a:rPr lang="sk-SK" sz="2400" b="0" baseline="0" dirty="0" smtClean="0"/>
              <a:t> inštitúciách a v </a:t>
            </a:r>
            <a:r>
              <a:rPr lang="sk-SK" sz="2400" b="0" baseline="0" dirty="0" err="1" smtClean="0"/>
              <a:t>komunitnej</a:t>
            </a:r>
            <a:r>
              <a:rPr lang="sk-SK" sz="2400" b="0" baseline="0" dirty="0" smtClean="0"/>
              <a:t> starostlivosti</a:t>
            </a:r>
            <a:r>
              <a:rPr lang="en-US" sz="2400" b="0" dirty="0" smtClean="0"/>
              <a:t>, </a:t>
            </a:r>
            <a:r>
              <a:rPr lang="en-US" sz="2400" b="0" dirty="0"/>
              <a:t>1945-1998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'Ark1'!$B$1</c:f>
              <c:strCache>
                <c:ptCount val="1"/>
                <c:pt idx="0">
                  <c:v>institutions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'Ark1'!$A$2:$A$55</c:f>
              <c:numCache>
                <c:formatCode>General</c:formatCode>
                <c:ptCount val="54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1974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  <c:pt idx="31">
                  <c:v>1976</c:v>
                </c:pt>
                <c:pt idx="32">
                  <c:v>1977</c:v>
                </c:pt>
                <c:pt idx="33">
                  <c:v>1978</c:v>
                </c:pt>
                <c:pt idx="34">
                  <c:v>1979</c:v>
                </c:pt>
                <c:pt idx="35">
                  <c:v>1980</c:v>
                </c:pt>
                <c:pt idx="36">
                  <c:v>1981</c:v>
                </c:pt>
                <c:pt idx="37">
                  <c:v>1982</c:v>
                </c:pt>
                <c:pt idx="38">
                  <c:v>1983</c:v>
                </c:pt>
                <c:pt idx="39">
                  <c:v>1984</c:v>
                </c:pt>
                <c:pt idx="40">
                  <c:v>1985</c:v>
                </c:pt>
                <c:pt idx="41">
                  <c:v>1986</c:v>
                </c:pt>
                <c:pt idx="42">
                  <c:v>1987</c:v>
                </c:pt>
                <c:pt idx="43">
                  <c:v>1988</c:v>
                </c:pt>
                <c:pt idx="44">
                  <c:v>1989</c:v>
                </c:pt>
                <c:pt idx="45">
                  <c:v>1990</c:v>
                </c:pt>
                <c:pt idx="46">
                  <c:v>1991</c:v>
                </c:pt>
                <c:pt idx="47">
                  <c:v>1992</c:v>
                </c:pt>
                <c:pt idx="48">
                  <c:v>1993</c:v>
                </c:pt>
                <c:pt idx="49">
                  <c:v>1994</c:v>
                </c:pt>
                <c:pt idx="50">
                  <c:v>1995</c:v>
                </c:pt>
                <c:pt idx="51">
                  <c:v>1996</c:v>
                </c:pt>
                <c:pt idx="52">
                  <c:v>1997</c:v>
                </c:pt>
                <c:pt idx="53">
                  <c:v>1998</c:v>
                </c:pt>
              </c:numCache>
            </c:numRef>
          </c:cat>
          <c:val>
            <c:numRef>
              <c:f>'Ark1'!$B$2:$B$55</c:f>
              <c:numCache>
                <c:formatCode>General</c:formatCode>
                <c:ptCount val="54"/>
                <c:pt idx="0">
                  <c:v>495</c:v>
                </c:pt>
                <c:pt idx="1">
                  <c:v>548</c:v>
                </c:pt>
                <c:pt idx="2">
                  <c:v>601</c:v>
                </c:pt>
                <c:pt idx="3">
                  <c:v>654</c:v>
                </c:pt>
                <c:pt idx="4">
                  <c:v>707</c:v>
                </c:pt>
                <c:pt idx="5">
                  <c:v>760</c:v>
                </c:pt>
                <c:pt idx="6">
                  <c:v>855</c:v>
                </c:pt>
                <c:pt idx="7">
                  <c:v>949</c:v>
                </c:pt>
                <c:pt idx="8">
                  <c:v>1144</c:v>
                </c:pt>
                <c:pt idx="9">
                  <c:v>1339</c:v>
                </c:pt>
                <c:pt idx="10">
                  <c:v>1538</c:v>
                </c:pt>
                <c:pt idx="11">
                  <c:v>1737</c:v>
                </c:pt>
                <c:pt idx="12">
                  <c:v>1911</c:v>
                </c:pt>
                <c:pt idx="13">
                  <c:v>2084</c:v>
                </c:pt>
                <c:pt idx="14">
                  <c:v>2345</c:v>
                </c:pt>
                <c:pt idx="15">
                  <c:v>2606</c:v>
                </c:pt>
                <c:pt idx="16">
                  <c:v>2861</c:v>
                </c:pt>
                <c:pt idx="17">
                  <c:v>3189</c:v>
                </c:pt>
                <c:pt idx="18">
                  <c:v>3555</c:v>
                </c:pt>
                <c:pt idx="19">
                  <c:v>3841</c:v>
                </c:pt>
                <c:pt idx="20">
                  <c:v>4206</c:v>
                </c:pt>
                <c:pt idx="21">
                  <c:v>4476</c:v>
                </c:pt>
                <c:pt idx="22">
                  <c:v>4825</c:v>
                </c:pt>
                <c:pt idx="23">
                  <c:v>4968</c:v>
                </c:pt>
                <c:pt idx="24">
                  <c:v>5057</c:v>
                </c:pt>
                <c:pt idx="25">
                  <c:v>5150</c:v>
                </c:pt>
                <c:pt idx="26">
                  <c:v>5273</c:v>
                </c:pt>
                <c:pt idx="27">
                  <c:v>5334</c:v>
                </c:pt>
                <c:pt idx="28">
                  <c:v>5397</c:v>
                </c:pt>
                <c:pt idx="29">
                  <c:v>5485</c:v>
                </c:pt>
                <c:pt idx="30">
                  <c:v>5557</c:v>
                </c:pt>
                <c:pt idx="31">
                  <c:v>5634</c:v>
                </c:pt>
                <c:pt idx="32">
                  <c:v>5627</c:v>
                </c:pt>
                <c:pt idx="33">
                  <c:v>5615</c:v>
                </c:pt>
                <c:pt idx="34">
                  <c:v>5590</c:v>
                </c:pt>
                <c:pt idx="35">
                  <c:v>5548</c:v>
                </c:pt>
                <c:pt idx="36">
                  <c:v>5556</c:v>
                </c:pt>
                <c:pt idx="37">
                  <c:v>5592</c:v>
                </c:pt>
                <c:pt idx="38">
                  <c:v>5591</c:v>
                </c:pt>
                <c:pt idx="39">
                  <c:v>5609</c:v>
                </c:pt>
                <c:pt idx="40">
                  <c:v>5469</c:v>
                </c:pt>
                <c:pt idx="41">
                  <c:v>5339</c:v>
                </c:pt>
                <c:pt idx="42">
                  <c:v>5429</c:v>
                </c:pt>
                <c:pt idx="43">
                  <c:v>5382</c:v>
                </c:pt>
                <c:pt idx="44">
                  <c:v>5335</c:v>
                </c:pt>
                <c:pt idx="45">
                  <c:v>5253</c:v>
                </c:pt>
                <c:pt idx="46">
                  <c:v>4633</c:v>
                </c:pt>
                <c:pt idx="47">
                  <c:v>2974</c:v>
                </c:pt>
                <c:pt idx="48">
                  <c:v>1315</c:v>
                </c:pt>
                <c:pt idx="49">
                  <c:v>1017</c:v>
                </c:pt>
                <c:pt idx="50">
                  <c:v>720</c:v>
                </c:pt>
                <c:pt idx="51">
                  <c:v>466</c:v>
                </c:pt>
                <c:pt idx="52">
                  <c:v>180</c:v>
                </c:pt>
                <c:pt idx="53">
                  <c:v>94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comm care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'Ark1'!$A$2:$A$55</c:f>
              <c:numCache>
                <c:formatCode>General</c:formatCode>
                <c:ptCount val="54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1974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  <c:pt idx="31">
                  <c:v>1976</c:v>
                </c:pt>
                <c:pt idx="32">
                  <c:v>1977</c:v>
                </c:pt>
                <c:pt idx="33">
                  <c:v>1978</c:v>
                </c:pt>
                <c:pt idx="34">
                  <c:v>1979</c:v>
                </c:pt>
                <c:pt idx="35">
                  <c:v>1980</c:v>
                </c:pt>
                <c:pt idx="36">
                  <c:v>1981</c:v>
                </c:pt>
                <c:pt idx="37">
                  <c:v>1982</c:v>
                </c:pt>
                <c:pt idx="38">
                  <c:v>1983</c:v>
                </c:pt>
                <c:pt idx="39">
                  <c:v>1984</c:v>
                </c:pt>
                <c:pt idx="40">
                  <c:v>1985</c:v>
                </c:pt>
                <c:pt idx="41">
                  <c:v>1986</c:v>
                </c:pt>
                <c:pt idx="42">
                  <c:v>1987</c:v>
                </c:pt>
                <c:pt idx="43">
                  <c:v>1988</c:v>
                </c:pt>
                <c:pt idx="44">
                  <c:v>1989</c:v>
                </c:pt>
                <c:pt idx="45">
                  <c:v>1990</c:v>
                </c:pt>
                <c:pt idx="46">
                  <c:v>1991</c:v>
                </c:pt>
                <c:pt idx="47">
                  <c:v>1992</c:v>
                </c:pt>
                <c:pt idx="48">
                  <c:v>1993</c:v>
                </c:pt>
                <c:pt idx="49">
                  <c:v>1994</c:v>
                </c:pt>
                <c:pt idx="50">
                  <c:v>1995</c:v>
                </c:pt>
                <c:pt idx="51">
                  <c:v>1996</c:v>
                </c:pt>
                <c:pt idx="52">
                  <c:v>1997</c:v>
                </c:pt>
                <c:pt idx="53">
                  <c:v>1998</c:v>
                </c:pt>
              </c:numCache>
            </c:numRef>
          </c:cat>
          <c:val>
            <c:numRef>
              <c:f>'Ark1'!$C$2:$C$55</c:f>
              <c:numCache>
                <c:formatCode>General</c:formatCode>
                <c:ptCount val="54"/>
                <c:pt idx="37">
                  <c:v>401</c:v>
                </c:pt>
                <c:pt idx="38">
                  <c:v>485</c:v>
                </c:pt>
                <c:pt idx="39">
                  <c:v>616</c:v>
                </c:pt>
                <c:pt idx="40">
                  <c:v>803</c:v>
                </c:pt>
                <c:pt idx="41">
                  <c:v>942</c:v>
                </c:pt>
                <c:pt idx="42">
                  <c:v>1231</c:v>
                </c:pt>
                <c:pt idx="43">
                  <c:v>1570</c:v>
                </c:pt>
                <c:pt idx="44">
                  <c:v>2013</c:v>
                </c:pt>
                <c:pt idx="45">
                  <c:v>2813</c:v>
                </c:pt>
                <c:pt idx="46">
                  <c:v>3533</c:v>
                </c:pt>
                <c:pt idx="47">
                  <c:v>5100</c:v>
                </c:pt>
                <c:pt idx="48">
                  <c:v>6850</c:v>
                </c:pt>
                <c:pt idx="49">
                  <c:v>7700</c:v>
                </c:pt>
                <c:pt idx="50">
                  <c:v>8514</c:v>
                </c:pt>
                <c:pt idx="51">
                  <c:v>9179</c:v>
                </c:pt>
                <c:pt idx="52">
                  <c:v>9650</c:v>
                </c:pt>
                <c:pt idx="53">
                  <c:v>10253</c:v>
                </c:pt>
              </c:numCache>
            </c:numRef>
          </c:val>
        </c:ser>
        <c:marker val="1"/>
        <c:axId val="70740224"/>
        <c:axId val="69726208"/>
      </c:lineChart>
      <c:catAx>
        <c:axId val="707402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sk-SK"/>
          </a:p>
        </c:txPr>
        <c:crossAx val="69726208"/>
        <c:crosses val="autoZero"/>
        <c:auto val="1"/>
        <c:lblAlgn val="ctr"/>
        <c:lblOffset val="100"/>
      </c:catAx>
      <c:valAx>
        <c:axId val="697262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sk-SK"/>
          </a:p>
        </c:txPr>
        <c:crossAx val="7074022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0.82184</cdr:x>
      <cdr:y>0.44768</cdr:y>
    </cdr:from>
    <cdr:to>
      <cdr:x>1</cdr:x>
      <cdr:y>0.52969</cdr:y>
    </cdr:to>
    <cdr:sp macro="" textlink="">
      <cdr:nvSpPr>
        <cdr:cNvPr id="2" name="BlokTextu 4"/>
        <cdr:cNvSpPr txBox="1"/>
      </cdr:nvSpPr>
      <cdr:spPr>
        <a:xfrm xmlns:a="http://schemas.openxmlformats.org/drawingml/2006/main">
          <a:off x="6984776" y="2016224"/>
          <a:ext cx="151216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nb-NO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r>
            <a:rPr lang="sk-SK" dirty="0" smtClean="0"/>
            <a:t>Inštitúcie</a:t>
          </a:r>
          <a:endParaRPr lang="sk-SK" dirty="0"/>
        </a:p>
      </cdr:txBody>
    </cdr:sp>
  </cdr:relSizeAnchor>
  <cdr:relSizeAnchor xmlns:cdr="http://schemas.openxmlformats.org/drawingml/2006/chartDrawing">
    <cdr:from>
      <cdr:x>0.82184</cdr:x>
      <cdr:y>0.63954</cdr:y>
    </cdr:from>
    <cdr:to>
      <cdr:x>1</cdr:x>
      <cdr:y>0.78305</cdr:y>
    </cdr:to>
    <cdr:sp macro="" textlink="">
      <cdr:nvSpPr>
        <cdr:cNvPr id="3" name="BlokTextu 5"/>
        <cdr:cNvSpPr txBox="1"/>
      </cdr:nvSpPr>
      <cdr:spPr>
        <a:xfrm xmlns:a="http://schemas.openxmlformats.org/drawingml/2006/main">
          <a:off x="6975403" y="2880305"/>
          <a:ext cx="1512141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nb-NO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r>
            <a:rPr lang="sk-SK" dirty="0" err="1" smtClean="0"/>
            <a:t>Komunitné</a:t>
          </a:r>
          <a:r>
            <a:rPr lang="sk-SK" dirty="0" smtClean="0"/>
            <a:t> </a:t>
          </a:r>
          <a:r>
            <a:rPr lang="sk-SK" dirty="0" smtClean="0"/>
            <a:t>služby</a:t>
          </a:r>
          <a:endParaRPr lang="sk-SK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15638-A5CA-429A-8037-38E0F61C22AF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73B6F-E9B2-4ADC-AADE-F3EC605C2D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20843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EB6E8-C02E-41A0-B1F5-FA63F9C05F08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1079D-CFAA-416D-8CC3-41E84E86E9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6554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034C9-C202-418E-958C-48E92C3AE931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32310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60286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78726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1986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404087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63536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69833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58448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98371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91793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28799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CFF72D9-35CA-47CF-B1E1-2997FBAE0117}" type="datetimeFigureOut">
              <a:rPr lang="nb-NO" smtClean="0"/>
              <a:pPr/>
              <a:t>12.11.2014</a:t>
            </a:fld>
            <a:endParaRPr lang="nb-NO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031" name="Picture 7" descr="Samfunnsforskni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836" t="23021" r="7851" b="23021"/>
          <a:stretch>
            <a:fillRect/>
          </a:stretch>
        </p:blipFill>
        <p:spPr bwMode="auto">
          <a:xfrm>
            <a:off x="6588125" y="6092825"/>
            <a:ext cx="2333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Pracovn__h_rok_programu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3200" smtClean="0"/>
              <a:t>Role </a:t>
            </a:r>
            <a:r>
              <a:rPr lang="sk-SK" sz="3200" smtClean="0"/>
              <a:t>a </a:t>
            </a:r>
            <a:r>
              <a:rPr lang="sk-SK" sz="3200" smtClean="0"/>
              <a:t>postoje </a:t>
            </a:r>
            <a:r>
              <a:rPr lang="sk-SK" sz="3200" smtClean="0"/>
              <a:t>aktérov </a:t>
            </a:r>
            <a:r>
              <a:rPr lang="sk-SK" sz="3200" smtClean="0"/>
              <a:t>v procese DI - alebo </a:t>
            </a:r>
            <a:r>
              <a:rPr lang="sk-SK" sz="3200" smtClean="0"/>
              <a:t/>
            </a:r>
            <a:br>
              <a:rPr lang="sk-SK" sz="3200" smtClean="0"/>
            </a:br>
            <a:r>
              <a:rPr lang="sk-SK" sz="2800" smtClean="0"/>
              <a:t>Ako </a:t>
            </a:r>
            <a:r>
              <a:rPr lang="sk-SK" sz="2800" smtClean="0"/>
              <a:t>sa </a:t>
            </a:r>
            <a:r>
              <a:rPr lang="sk-SK" sz="2800" smtClean="0"/>
              <a:t>skepsa</a:t>
            </a:r>
            <a:r>
              <a:rPr lang="sk-SK" sz="2800" smtClean="0"/>
              <a:t> zmenila </a:t>
            </a:r>
            <a:r>
              <a:rPr lang="sk-SK" sz="2800" smtClean="0"/>
              <a:t>na</a:t>
            </a:r>
            <a:r>
              <a:rPr lang="sk-SK" sz="2800" smtClean="0"/>
              <a:t> </a:t>
            </a:r>
            <a:r>
              <a:rPr lang="sk-SK" sz="2800" smtClean="0"/>
              <a:t>podporu</a:t>
            </a:r>
            <a:endParaRPr lang="sk-SK" sz="2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sz="2400" smtClean="0">
                <a:latin typeface="Garamond" panose="02020404030301010803" pitchFamily="18" charset="0"/>
              </a:rPr>
              <a:t>Jan Tøssebro</a:t>
            </a:r>
          </a:p>
          <a:p>
            <a:r>
              <a:rPr lang="sk-SK" sz="2400" smtClean="0">
                <a:latin typeface="Garamond" panose="02020404030301010803" pitchFamily="18" charset="0"/>
              </a:rPr>
              <a:t>NTNU </a:t>
            </a:r>
            <a:r>
              <a:rPr lang="sk-SK" sz="2400" smtClean="0">
                <a:latin typeface="Garamond" panose="02020404030301010803" pitchFamily="18" charset="0"/>
              </a:rPr>
              <a:t>Sociálny </a:t>
            </a:r>
            <a:r>
              <a:rPr lang="sk-SK" sz="2400" smtClean="0">
                <a:latin typeface="Garamond" panose="02020404030301010803" pitchFamily="18" charset="0"/>
              </a:rPr>
              <a:t>Výskum</a:t>
            </a:r>
            <a:endParaRPr lang="sk-SK" sz="2400" smtClean="0">
              <a:latin typeface="Garamond" panose="02020404030301010803" pitchFamily="18" charset="0"/>
            </a:endParaRPr>
          </a:p>
          <a:p>
            <a:r>
              <a:rPr lang="sk-SK" sz="2400" smtClean="0">
                <a:latin typeface="Garamond" panose="02020404030301010803" pitchFamily="18" charset="0"/>
              </a:rPr>
              <a:t>18.09.2014</a:t>
            </a:r>
            <a:endParaRPr lang="sk-SK" sz="240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7078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Rodinné postoje</a:t>
            </a:r>
            <a:br>
              <a:rPr lang="nb-NO" dirty="0" smtClean="0"/>
            </a:br>
            <a:r>
              <a:rPr lang="sk-SK" sz="2000" dirty="0" smtClean="0"/>
              <a:t>Zdroj</a:t>
            </a:r>
            <a:r>
              <a:rPr lang="nb-NO" sz="2000" dirty="0" smtClean="0"/>
              <a:t>. Lundeby a Tøssebro 2006</a:t>
            </a:r>
            <a:endParaRPr lang="nb-NO" sz="2000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502512"/>
              </p:ext>
            </p:extLst>
          </p:nvPr>
        </p:nvGraphicFramePr>
        <p:xfrm>
          <a:off x="1331640" y="1844824"/>
          <a:ext cx="6912768" cy="3771751"/>
        </p:xfrm>
        <a:graphic>
          <a:graphicData uri="http://schemas.openxmlformats.org/presentationml/2006/ole">
            <p:oleObj spid="_x0000_s26626" name="Chart" r:id="rId3" imgW="5478685" imgH="3162395" progId="Excel.Sheet.8">
              <p:embed/>
            </p:oleObj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6948264" y="3861048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Pred reformou</a:t>
            </a:r>
          </a:p>
          <a:p>
            <a:r>
              <a:rPr lang="sk-SK" sz="1400" dirty="0" smtClean="0"/>
              <a:t>Po reforme</a:t>
            </a:r>
          </a:p>
          <a:p>
            <a:r>
              <a:rPr lang="sk-SK" sz="1400" dirty="0" smtClean="0"/>
              <a:t>10 rokov po reforme</a:t>
            </a:r>
            <a:endParaRPr lang="sk-SK" sz="1400" dirty="0"/>
          </a:p>
        </p:txBody>
      </p:sp>
      <p:sp>
        <p:nvSpPr>
          <p:cNvPr id="6" name="BlokTextu 5"/>
          <p:cNvSpPr txBox="1"/>
          <p:nvPr/>
        </p:nvSpPr>
        <p:spPr>
          <a:xfrm>
            <a:off x="827584" y="5589240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Áno, oveľa lepšie / áno, o niečo lepšie / Bez významnej zmeny / Nie, inštitúcie boli lepšie / nie, všetko šlo zlým smerom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500306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6516216" y="6021288"/>
            <a:ext cx="2627784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sz="3600" dirty="0" smtClean="0"/>
              <a:t>Politika IV: Akcie zamerané na zmenu postojov?</a:t>
            </a:r>
            <a:endParaRPr lang="en-GB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sk-SK" dirty="0" smtClean="0"/>
              <a:t>V skutočnosti nie veľmi</a:t>
            </a:r>
          </a:p>
          <a:p>
            <a:pPr lvl="1"/>
            <a:r>
              <a:rPr lang="sk-SK" dirty="0" smtClean="0"/>
              <a:t>Ideológia, semináre a vzdelávanie (vysoké školy)</a:t>
            </a:r>
          </a:p>
          <a:p>
            <a:pPr lvl="2"/>
            <a:r>
              <a:rPr lang="sk-SK" dirty="0" smtClean="0"/>
              <a:t>Normalizácia a integrácia (</a:t>
            </a:r>
            <a:r>
              <a:rPr lang="sk-SK" dirty="0" err="1" smtClean="0"/>
              <a:t>desegregácia</a:t>
            </a:r>
            <a:r>
              <a:rPr lang="sk-SK" dirty="0" smtClean="0"/>
              <a:t>)</a:t>
            </a:r>
          </a:p>
          <a:p>
            <a:pPr lvl="2"/>
            <a:r>
              <a:rPr lang="sk-SK" dirty="0" smtClean="0"/>
              <a:t>Sociálny štát pre všetkých - prijateľné životné podmienky</a:t>
            </a:r>
          </a:p>
          <a:p>
            <a:pPr lvl="1"/>
            <a:r>
              <a:rPr lang="sk-SK" dirty="0" smtClean="0"/>
              <a:t>Účelové dotácie</a:t>
            </a:r>
          </a:p>
          <a:p>
            <a:r>
              <a:rPr lang="sk-SK" dirty="0" smtClean="0"/>
              <a:t>Skúsenosti:</a:t>
            </a:r>
          </a:p>
          <a:p>
            <a:pPr lvl="1"/>
            <a:r>
              <a:rPr lang="sk-SK" dirty="0" smtClean="0"/>
              <a:t>Oveľa lepšie podmienky bývania</a:t>
            </a:r>
          </a:p>
          <a:p>
            <a:pPr lvl="1"/>
            <a:r>
              <a:rPr lang="sk-SK" dirty="0" smtClean="0"/>
              <a:t>Málo zlyhaní</a:t>
            </a:r>
          </a:p>
          <a:p>
            <a:pPr lvl="1"/>
            <a:r>
              <a:rPr lang="sk-SK" dirty="0" smtClean="0"/>
              <a:t>Nepotvrdené obavy</a:t>
            </a:r>
          </a:p>
          <a:p>
            <a:pPr lvl="2"/>
            <a:r>
              <a:rPr lang="sk-SK" dirty="0" smtClean="0"/>
              <a:t>Aj keď nie úplne integrácia, avšak akceptácia – stala sa viditeľnou a prirodzenou súčasťou miestnej komunity</a:t>
            </a:r>
          </a:p>
          <a:p>
            <a:pPr lvl="2"/>
            <a:r>
              <a:rPr lang="sk-SK" dirty="0" smtClean="0"/>
              <a:t>Miestna vláda zobrala túto úlohu vážne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015154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sz="3200" dirty="0" smtClean="0"/>
              <a:t>Dlhodobé výsledky - udržateľný model?</a:t>
            </a:r>
            <a:endParaRPr lang="en-GB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13387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sk-SK" dirty="0" smtClean="0"/>
              <a:t>Bývanie</a:t>
            </a:r>
          </a:p>
          <a:p>
            <a:pPr lvl="1"/>
            <a:r>
              <a:rPr lang="sk-SK" dirty="0" smtClean="0"/>
              <a:t>Rôzne trendy</a:t>
            </a:r>
          </a:p>
          <a:p>
            <a:pPr lvl="2"/>
            <a:r>
              <a:rPr lang="sk-SK" dirty="0" smtClean="0"/>
              <a:t>Domovy pre väčšie skupiny </a:t>
            </a:r>
          </a:p>
          <a:p>
            <a:pPr lvl="2"/>
            <a:r>
              <a:rPr lang="sk-SK" dirty="0" smtClean="0"/>
              <a:t>Služby dostupné pre viac ľudí</a:t>
            </a:r>
          </a:p>
          <a:p>
            <a:r>
              <a:rPr lang="sk-SK" dirty="0" smtClean="0"/>
              <a:t>Zamestnanosť</a:t>
            </a:r>
          </a:p>
          <a:p>
            <a:pPr lvl="1"/>
            <a:r>
              <a:rPr lang="sk-SK" dirty="0" smtClean="0"/>
              <a:t>Rôzne trendy</a:t>
            </a:r>
          </a:p>
          <a:p>
            <a:pPr lvl="2"/>
            <a:r>
              <a:rPr lang="sk-SK" dirty="0" smtClean="0"/>
              <a:t>Inovácie</a:t>
            </a:r>
          </a:p>
          <a:p>
            <a:pPr lvl="2"/>
            <a:r>
              <a:rPr lang="sk-SK" dirty="0" smtClean="0"/>
              <a:t>Viac bez denných činností, odklon od normalizácie</a:t>
            </a:r>
          </a:p>
          <a:p>
            <a:r>
              <a:rPr lang="sk-SK" dirty="0" smtClean="0"/>
              <a:t>Ostatné aspekty života</a:t>
            </a:r>
          </a:p>
          <a:p>
            <a:pPr lvl="1"/>
            <a:r>
              <a:rPr lang="sk-SK" dirty="0" smtClean="0"/>
              <a:t>Status </a:t>
            </a:r>
            <a:r>
              <a:rPr lang="sk-SK" dirty="0" err="1" smtClean="0"/>
              <a:t>quo</a:t>
            </a:r>
            <a:r>
              <a:rPr lang="sk-SK" dirty="0" smtClean="0"/>
              <a:t> (o niečo väčší kontakt s rodinou)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471379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lang="en-GB" sz="3600" dirty="0" smtClean="0"/>
              <a:t>Stručne o zamestnanosti</a:t>
            </a:r>
            <a:endParaRPr lang="en-GB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01419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sk-SK" sz="2400" dirty="0" smtClean="0"/>
              <a:t>Založené na všeobecnom systéme</a:t>
            </a:r>
          </a:p>
          <a:p>
            <a:r>
              <a:rPr lang="sk-SK" sz="2400" dirty="0" smtClean="0"/>
              <a:t>Tri úrovne podpory:</a:t>
            </a:r>
          </a:p>
          <a:p>
            <a:pPr lvl="1"/>
            <a:r>
              <a:rPr lang="sk-SK" sz="2200" dirty="0" smtClean="0"/>
              <a:t>Podpora s cieľom zamestnania na otvorenom trhu (3%)</a:t>
            </a:r>
          </a:p>
          <a:p>
            <a:pPr lvl="2"/>
            <a:r>
              <a:rPr lang="sk-SK" dirty="0" smtClean="0"/>
              <a:t>Podporované </a:t>
            </a:r>
            <a:r>
              <a:rPr lang="sk-SK" dirty="0" err="1" smtClean="0"/>
              <a:t>zamestnanávanie</a:t>
            </a:r>
            <a:r>
              <a:rPr lang="sk-SK" dirty="0" smtClean="0"/>
              <a:t>, dotované mzdy, odskúšanie si práce, podpora prístupu, doprava, atď.</a:t>
            </a:r>
          </a:p>
          <a:p>
            <a:pPr lvl="1"/>
            <a:r>
              <a:rPr lang="sk-SK" sz="2200" dirty="0" smtClean="0"/>
              <a:t>Chránené zamestnanie (35%) - chránená práca na typickom pracovisku (3%)</a:t>
            </a:r>
          </a:p>
          <a:p>
            <a:pPr lvl="1"/>
            <a:r>
              <a:rPr lang="sk-SK" sz="2200" dirty="0" err="1" smtClean="0"/>
              <a:t>Aktivizačné</a:t>
            </a:r>
            <a:r>
              <a:rPr lang="sk-SK" sz="2200" dirty="0" smtClean="0"/>
              <a:t> centrá sociálnych služieb (48%)</a:t>
            </a:r>
          </a:p>
          <a:p>
            <a:r>
              <a:rPr lang="sk-SK" dirty="0" smtClean="0"/>
              <a:t>Systém je pomerne komplexný, ale </a:t>
            </a:r>
          </a:p>
          <a:p>
            <a:pPr lvl="1"/>
            <a:r>
              <a:rPr lang="sk-SK" sz="2000" dirty="0" smtClean="0"/>
              <a:t>OZP sú často posielaní do </a:t>
            </a:r>
            <a:r>
              <a:rPr lang="sk-SK" sz="2000" dirty="0" err="1" smtClean="0"/>
              <a:t>aktivizačných</a:t>
            </a:r>
            <a:r>
              <a:rPr lang="sk-SK" sz="2000" dirty="0" smtClean="0"/>
              <a:t> centier</a:t>
            </a:r>
          </a:p>
          <a:p>
            <a:pPr lvl="1"/>
            <a:r>
              <a:rPr lang="sk-SK" sz="2000" dirty="0" smtClean="0"/>
              <a:t>Výzva č.1: 40% návštevníkov </a:t>
            </a:r>
            <a:r>
              <a:rPr lang="sk-SK" sz="2000" dirty="0" err="1" smtClean="0"/>
              <a:t>aktivizačných</a:t>
            </a:r>
            <a:r>
              <a:rPr lang="sk-SK" sz="2000" dirty="0" smtClean="0"/>
              <a:t> centier sú schopní pracovať v chránenom zamestnaní</a:t>
            </a:r>
          </a:p>
          <a:p>
            <a:pPr lvl="1"/>
            <a:r>
              <a:rPr lang="sk-SK" sz="2000" dirty="0" smtClean="0"/>
              <a:t>Výzva č.2: Zvýšenie počtu bez zamestnania</a:t>
            </a:r>
            <a:endParaRPr lang="sk-SK" sz="2000" dirty="0"/>
          </a:p>
        </p:txBody>
      </p:sp>
    </p:spTree>
    <p:extLst>
      <p:ext uri="{BB962C8B-B14F-4D97-AF65-F5344CB8AC3E}">
        <p14:creationId xmlns="" xmlns:p14="http://schemas.microsoft.com/office/powerpoint/2010/main" val="1287094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sk-SK" sz="3200" dirty="0" smtClean="0"/>
              <a:t>Zmeny katalyzátorov zmien</a:t>
            </a:r>
            <a:endParaRPr lang="en-GB" sz="32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65862995"/>
              </p:ext>
            </p:extLst>
          </p:nvPr>
        </p:nvGraphicFramePr>
        <p:xfrm>
          <a:off x="395536" y="1772816"/>
          <a:ext cx="8229600" cy="3134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Na začiatku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Implementácia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Po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Centrálna vláda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Miestna samospráva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Rodičia/aktivisti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Profes</a:t>
                      </a:r>
                      <a:r>
                        <a:rPr lang="sk-SK" dirty="0" smtClean="0"/>
                        <a:t>./zamestnanci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Benchmarking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</a:t>
                      </a:r>
                      <a:r>
                        <a:rPr lang="sk-SK" dirty="0" err="1" smtClean="0"/>
                        <a:t>édiá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0368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6516216" y="6021288"/>
            <a:ext cx="2627784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sk-SK" sz="3600" dirty="0" smtClean="0"/>
              <a:t>Čo je možné sa z toho naučiť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328592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sk-SK" sz="2600" dirty="0" smtClean="0"/>
              <a:t>Nie je veľmi čoho sa báť sa (pokiaľ sú plánovanie a implementácia adekvátne)</a:t>
            </a:r>
          </a:p>
          <a:p>
            <a:r>
              <a:rPr lang="sk-SK" sz="2600" dirty="0" smtClean="0"/>
              <a:t>U viacerých dôležitých aktérov sa skepsa zmenila na podporu, a skeptici strážili začiatočnú implementáciu</a:t>
            </a:r>
          </a:p>
          <a:p>
            <a:r>
              <a:rPr lang="sk-SK" sz="2600" dirty="0" smtClean="0"/>
              <a:t>Ako zaistiť vývoj do budúcnosti</a:t>
            </a:r>
          </a:p>
          <a:p>
            <a:pPr lvl="1"/>
            <a:r>
              <a:rPr lang="sk-SK" sz="2200" dirty="0" smtClean="0"/>
              <a:t>Nórsko prenechalo príliš mnoho na miestne samosprávy bez významnejších regulácií (len mäkké direktívy), s nízkou mierou monitorovania/stimulov na národnej úrovni</a:t>
            </a:r>
          </a:p>
          <a:p>
            <a:pPr lvl="1"/>
            <a:r>
              <a:rPr lang="sk-SK" sz="2200" dirty="0" smtClean="0"/>
              <a:t>Ukotvenie na úrovni miestnej politiky nebolo dostatočné</a:t>
            </a:r>
          </a:p>
          <a:p>
            <a:pPr lvl="1"/>
            <a:r>
              <a:rPr lang="sk-SK" sz="2200" dirty="0" smtClean="0"/>
              <a:t>Potrebné sú pravidlá a regulácie </a:t>
            </a:r>
            <a:r>
              <a:rPr lang="sk-SK" sz="2200" dirty="0" err="1" smtClean="0"/>
              <a:t>komunitnej</a:t>
            </a:r>
            <a:r>
              <a:rPr lang="sk-SK" sz="2200" dirty="0" smtClean="0"/>
              <a:t> starostlivosti pre skupiny, ktoré samy o sebe majú slabý hlas</a:t>
            </a:r>
          </a:p>
          <a:p>
            <a:pPr lvl="1"/>
            <a:r>
              <a:rPr lang="sk-SK" sz="2200" dirty="0" smtClean="0"/>
              <a:t>Posilnenie (miestnych) katalyzátorov zmien</a:t>
            </a:r>
          </a:p>
        </p:txBody>
      </p:sp>
    </p:spTree>
    <p:extLst>
      <p:ext uri="{BB962C8B-B14F-4D97-AF65-F5344CB8AC3E}">
        <p14:creationId xmlns:p14="http://schemas.microsoft.com/office/powerpoint/2010/main" xmlns="" val="7872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sk-SK" sz="3600" dirty="0" smtClean="0"/>
              <a:t>Osnova prezentácie</a:t>
            </a:r>
            <a:endParaRPr lang="sk-SK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176464"/>
          </a:xfrm>
          <a:solidFill>
            <a:schemeClr val="bg1">
              <a:lumMod val="8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sk-SK" dirty="0" smtClean="0"/>
              <a:t>Stručný prehľad histórie a ideológie</a:t>
            </a:r>
          </a:p>
          <a:p>
            <a:r>
              <a:rPr lang="sk-SK" dirty="0" smtClean="0"/>
              <a:t>Politický </a:t>
            </a:r>
            <a:r>
              <a:rPr lang="sk-SK" dirty="0" smtClean="0"/>
              <a:t>proces</a:t>
            </a:r>
            <a:endParaRPr lang="sk-SK" dirty="0" smtClean="0"/>
          </a:p>
          <a:p>
            <a:pPr lvl="1"/>
            <a:r>
              <a:rPr lang="sk-SK" dirty="0" smtClean="0"/>
              <a:t>Čo vyvolalo plný prechod ku </a:t>
            </a:r>
            <a:r>
              <a:rPr lang="sk-SK" dirty="0" err="1" smtClean="0"/>
              <a:t>komunitnej</a:t>
            </a:r>
            <a:r>
              <a:rPr lang="sk-SK" dirty="0" smtClean="0"/>
              <a:t> </a:t>
            </a:r>
            <a:r>
              <a:rPr lang="sk-SK" dirty="0" smtClean="0"/>
              <a:t>starostlivosti</a:t>
            </a:r>
            <a:endParaRPr lang="sk-SK" dirty="0" smtClean="0"/>
          </a:p>
          <a:p>
            <a:pPr lvl="1"/>
            <a:r>
              <a:rPr lang="sk-SK" dirty="0" smtClean="0"/>
              <a:t>Aké boli postoje a úlohy zúčastnených </a:t>
            </a:r>
            <a:r>
              <a:rPr lang="sk-SK" dirty="0" smtClean="0"/>
              <a:t>strán</a:t>
            </a:r>
            <a:endParaRPr lang="sk-SK" dirty="0" smtClean="0"/>
          </a:p>
          <a:p>
            <a:pPr lvl="1"/>
            <a:r>
              <a:rPr lang="sk-SK" dirty="0" smtClean="0"/>
              <a:t>Čo poháňalo zmeny</a:t>
            </a:r>
          </a:p>
          <a:p>
            <a:pPr lvl="1"/>
            <a:r>
              <a:rPr lang="sk-SK" dirty="0" smtClean="0"/>
              <a:t>Zmena úlohy katalyzátorov zmien</a:t>
            </a:r>
            <a:br>
              <a:rPr lang="sk-SK" dirty="0" smtClean="0"/>
            </a:br>
            <a:r>
              <a:rPr lang="sk-SK" dirty="0" smtClean="0"/>
              <a:t>začiatkom 1990tych rokov</a:t>
            </a:r>
          </a:p>
          <a:p>
            <a:r>
              <a:rPr lang="sk-SK" dirty="0" smtClean="0"/>
              <a:t>Udržateľný model </a:t>
            </a:r>
            <a:r>
              <a:rPr lang="sk-SK" dirty="0" err="1" smtClean="0"/>
              <a:t>komunitnej</a:t>
            </a:r>
            <a:r>
              <a:rPr lang="sk-SK" dirty="0" smtClean="0"/>
              <a:t> starostlivosti</a:t>
            </a:r>
          </a:p>
          <a:p>
            <a:pPr lvl="1"/>
            <a:r>
              <a:rPr lang="sk-SK" dirty="0" smtClean="0"/>
              <a:t>Zmena úlohy katalyzátorov zmien po 1990tych rokoch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34998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6516216" y="6021288"/>
            <a:ext cx="2627784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sk-SK" sz="3600" dirty="0" smtClean="0"/>
              <a:t>Zhrnutie I:Vnímanie </a:t>
            </a:r>
            <a:r>
              <a:rPr lang="en-GB" sz="3600" dirty="0" err="1" smtClean="0"/>
              <a:t>komunitnej</a:t>
            </a:r>
            <a:r>
              <a:rPr lang="en-GB" sz="3600" dirty="0" smtClean="0"/>
              <a:t> starostlivosti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sk-SK" sz="2400" dirty="0" smtClean="0"/>
              <a:t>1950te a 60te roky</a:t>
            </a:r>
          </a:p>
          <a:p>
            <a:pPr lvl="1"/>
            <a:r>
              <a:rPr lang="sk-SK" sz="2200" dirty="0" smtClean="0"/>
              <a:t>Čiastočná substitúcia inštitúcií</a:t>
            </a:r>
          </a:p>
          <a:p>
            <a:pPr lvl="1"/>
            <a:r>
              <a:rPr lang="sk-SK" sz="2200" dirty="0" smtClean="0"/>
              <a:t>Ideológia nehrala žiadnu </a:t>
            </a:r>
            <a:r>
              <a:rPr lang="sk-SK" sz="2200" dirty="0" smtClean="0"/>
              <a:t>úlohu</a:t>
            </a:r>
            <a:endParaRPr lang="sk-SK" sz="2200" dirty="0" smtClean="0"/>
          </a:p>
          <a:p>
            <a:r>
              <a:rPr lang="sk-SK" sz="2400" dirty="0" smtClean="0"/>
              <a:t>1970te a 80te roky</a:t>
            </a:r>
          </a:p>
          <a:p>
            <a:pPr lvl="1"/>
            <a:r>
              <a:rPr lang="sk-SK" sz="2200" dirty="0" err="1" smtClean="0"/>
              <a:t>Komunitná</a:t>
            </a:r>
            <a:r>
              <a:rPr lang="sk-SK" sz="2200" dirty="0" smtClean="0"/>
              <a:t> starostlivosť ako preferovaná alternatíva</a:t>
            </a:r>
          </a:p>
          <a:p>
            <a:pPr lvl="1"/>
            <a:r>
              <a:rPr lang="sk-SK" sz="2200" dirty="0" smtClean="0"/>
              <a:t>Inštitúcie jedinou realistickou alternatívou pre ľudí vyžadujúcich si rozsiahle služby</a:t>
            </a:r>
          </a:p>
          <a:p>
            <a:pPr lvl="1"/>
            <a:r>
              <a:rPr lang="sk-SK" sz="2200" dirty="0" smtClean="0"/>
              <a:t>Deti by mali vyrastať doma</a:t>
            </a:r>
          </a:p>
          <a:p>
            <a:r>
              <a:rPr lang="sk-SK" sz="2400" dirty="0" smtClean="0"/>
              <a:t>1990te roky a neskôr</a:t>
            </a:r>
          </a:p>
          <a:p>
            <a:pPr lvl="1"/>
            <a:r>
              <a:rPr lang="sk-SK" sz="2200" dirty="0" smtClean="0"/>
              <a:t>Inštitúcie sú nežiaduce a zbytočné</a:t>
            </a:r>
          </a:p>
          <a:p>
            <a:pPr lvl="1"/>
            <a:r>
              <a:rPr lang="sk-SK" sz="2200" dirty="0" err="1" smtClean="0"/>
              <a:t>Komunitná</a:t>
            </a:r>
            <a:r>
              <a:rPr lang="sk-SK" sz="2200" dirty="0" smtClean="0"/>
              <a:t> starostlivosť ako jediná možnosť, úroveň služieb môže byť prispôsobená potrebám všetkých klientov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2759564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6516216" y="6021288"/>
            <a:ext cx="2627784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GB" sz="3600" dirty="0" smtClean="0"/>
              <a:t>Zhrnutie II: Hlavné argumenty</a:t>
            </a:r>
            <a:endParaRPr lang="en-GB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sk-SK" dirty="0" smtClean="0"/>
              <a:t>Sociálny štát - argumenty pre rovnosť</a:t>
            </a:r>
          </a:p>
          <a:p>
            <a:pPr lvl="1"/>
            <a:r>
              <a:rPr lang="sk-SK" dirty="0" smtClean="0"/>
              <a:t>Neprijateľné životné podmienky</a:t>
            </a:r>
          </a:p>
          <a:p>
            <a:pPr lvl="1"/>
            <a:r>
              <a:rPr lang="sk-SK" dirty="0" smtClean="0"/>
              <a:t>Segregácia znamená </a:t>
            </a:r>
            <a:r>
              <a:rPr lang="sk-SK" dirty="0" err="1" smtClean="0"/>
              <a:t>stigmatizáciu</a:t>
            </a:r>
            <a:endParaRPr lang="sk-SK" dirty="0" smtClean="0"/>
          </a:p>
          <a:p>
            <a:pPr lvl="1"/>
            <a:r>
              <a:rPr lang="sk-SK" dirty="0" smtClean="0"/>
              <a:t>Segregácia je prekážkou participácie</a:t>
            </a:r>
          </a:p>
          <a:p>
            <a:r>
              <a:rPr lang="sk-SK" dirty="0" err="1" smtClean="0"/>
              <a:t>Psycho-sociálne</a:t>
            </a:r>
            <a:r>
              <a:rPr lang="sk-SK" dirty="0" smtClean="0"/>
              <a:t> argumenty</a:t>
            </a:r>
          </a:p>
          <a:p>
            <a:pPr lvl="1"/>
            <a:r>
              <a:rPr lang="sk-SK" dirty="0" smtClean="0"/>
              <a:t>Nízka motivácia spôsobuje školskú neúspešnosť</a:t>
            </a:r>
          </a:p>
          <a:p>
            <a:pPr lvl="1"/>
            <a:r>
              <a:rPr lang="sk-SK" dirty="0" smtClean="0"/>
              <a:t>Inštitúcie sú prekážkou intelektuálneho rozvoja</a:t>
            </a:r>
          </a:p>
          <a:p>
            <a:pPr lvl="1"/>
            <a:r>
              <a:rPr lang="sk-SK" dirty="0" smtClean="0"/>
              <a:t>Inštitúcie obmedzujú osobný rozvoj (škody inštitúcií) – rola klienta narúša jeho </a:t>
            </a:r>
            <a:r>
              <a:rPr lang="sk-SK" dirty="0" err="1" smtClean="0"/>
              <a:t>sebaobraz</a:t>
            </a:r>
            <a:endParaRPr lang="sk-SK" dirty="0" smtClean="0"/>
          </a:p>
          <a:p>
            <a:r>
              <a:rPr lang="sk-SK" dirty="0" smtClean="0"/>
              <a:t>Praktické argumenty:</a:t>
            </a:r>
          </a:p>
          <a:p>
            <a:pPr lvl="1"/>
            <a:r>
              <a:rPr lang="sk-SK" dirty="0" smtClean="0"/>
              <a:t>Bežné služby by mali byť prispôsobené väčšej rozmanitosti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10520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600" dirty="0" smtClean="0"/>
              <a:t>Zhrnutie III: Vzostup a pád inštitúcií v Nórsku, 1945-1998</a:t>
            </a:r>
            <a:endParaRPr lang="en-GB" sz="3600" dirty="0"/>
          </a:p>
        </p:txBody>
      </p:sp>
      <p:graphicFrame>
        <p:nvGraphicFramePr>
          <p:cNvPr id="6" name="Plassholder for innhold 3"/>
          <p:cNvGraphicFramePr>
            <a:graphicFrameLocks/>
          </p:cNvGraphicFramePr>
          <p:nvPr/>
        </p:nvGraphicFramePr>
        <p:xfrm>
          <a:off x="395536" y="1556792"/>
          <a:ext cx="8487544" cy="4503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67488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sz="3600" dirty="0" smtClean="0"/>
              <a:t>Zhrnutie IV: Výstupy / skúsenosti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608511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sk-SK" sz="2600" dirty="0" smtClean="0"/>
              <a:t>Viac ľudí má prístup k službám</a:t>
            </a:r>
          </a:p>
          <a:p>
            <a:r>
              <a:rPr lang="sk-SK" sz="2600" dirty="0" smtClean="0"/>
              <a:t>Rodiny: Od opozícii k podpore</a:t>
            </a:r>
          </a:p>
          <a:p>
            <a:r>
              <a:rPr lang="sk-SK" sz="2600" dirty="0" smtClean="0"/>
              <a:t>Oveľa lepšie podmienky bývania</a:t>
            </a:r>
          </a:p>
          <a:p>
            <a:r>
              <a:rPr lang="sk-SK" sz="2600" dirty="0" smtClean="0"/>
              <a:t>Viac sebaurčenia / výber v každodenných záležitostiach</a:t>
            </a:r>
          </a:p>
          <a:p>
            <a:r>
              <a:rPr lang="sk-SK" sz="2600" dirty="0" smtClean="0"/>
              <a:t>Prítomnosť komunít a reakcie susedov</a:t>
            </a:r>
          </a:p>
          <a:p>
            <a:r>
              <a:rPr lang="sk-SK" sz="2600" dirty="0" smtClean="0"/>
              <a:t> Revolúcia, ktorá zmizla (povolania, sociálne siete, voľný čas ...)</a:t>
            </a:r>
          </a:p>
          <a:p>
            <a:pPr lvl="1"/>
            <a:r>
              <a:rPr lang="sk-SK" sz="2200" dirty="0" smtClean="0"/>
              <a:t>Otázka osamelosti</a:t>
            </a:r>
          </a:p>
          <a:p>
            <a:r>
              <a:rPr lang="sk-SK" sz="2600" dirty="0" smtClean="0"/>
              <a:t>Menej zlyhaní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509705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6516216" y="6021288"/>
            <a:ext cx="2627784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sz="3600" dirty="0" smtClean="0"/>
              <a:t>Politika I: Inicializácia procesu</a:t>
            </a:r>
            <a:endParaRPr lang="en-GB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sk-SK" dirty="0" smtClean="0"/>
              <a:t>Škandály (</a:t>
            </a:r>
            <a:r>
              <a:rPr lang="sk-SK" dirty="0" err="1" smtClean="0"/>
              <a:t>Jim</a:t>
            </a:r>
            <a:r>
              <a:rPr lang="sk-SK" dirty="0" smtClean="0"/>
              <a:t> </a:t>
            </a:r>
            <a:r>
              <a:rPr lang="sk-SK" dirty="0" err="1" smtClean="0"/>
              <a:t>Mansell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Áno, škandály spustili verejné vyšetrovanie (1982)</a:t>
            </a:r>
          </a:p>
          <a:p>
            <a:pPr lvl="1"/>
            <a:r>
              <a:rPr lang="sk-SK" dirty="0" smtClean="0"/>
              <a:t>Nie, škandály  - to nie je nič nové</a:t>
            </a:r>
          </a:p>
          <a:p>
            <a:r>
              <a:rPr lang="sk-SK" dirty="0" smtClean="0"/>
              <a:t>Škandály narazili na úrodnejšiu pôdu ako predtým</a:t>
            </a:r>
          </a:p>
          <a:p>
            <a:pPr lvl="1"/>
            <a:r>
              <a:rPr lang="sk-SK" dirty="0" smtClean="0"/>
              <a:t>Súlad so všeobecnými trendmi</a:t>
            </a:r>
          </a:p>
          <a:p>
            <a:pPr lvl="2"/>
            <a:r>
              <a:rPr lang="sk-SK" dirty="0" smtClean="0"/>
              <a:t>Transfery do miestnych samospráv</a:t>
            </a:r>
          </a:p>
          <a:p>
            <a:pPr lvl="2"/>
            <a:r>
              <a:rPr lang="sk-SK" dirty="0" smtClean="0"/>
              <a:t>Normalizácia / </a:t>
            </a:r>
            <a:r>
              <a:rPr lang="sk-SK" dirty="0" err="1" smtClean="0"/>
              <a:t>desegregácia</a:t>
            </a:r>
            <a:r>
              <a:rPr lang="sk-SK" dirty="0" smtClean="0"/>
              <a:t>: normálnejšie nastavenie špeciálnych služieb </a:t>
            </a:r>
          </a:p>
          <a:p>
            <a:pPr lvl="2"/>
            <a:r>
              <a:rPr lang="sk-SK" dirty="0" smtClean="0"/>
              <a:t>Inštitúcie dlhodobého pobytu stratil podporu</a:t>
            </a:r>
          </a:p>
          <a:p>
            <a:pPr lvl="1"/>
            <a:r>
              <a:rPr lang="sk-SK" dirty="0" smtClean="0"/>
              <a:t>Spoločnosť rodičov</a:t>
            </a:r>
          </a:p>
          <a:p>
            <a:pPr lvl="1"/>
            <a:r>
              <a:rPr lang="sk-SK" dirty="0" smtClean="0"/>
              <a:t>Medzinárodné porovnanie: Zaostávanie za Švédskom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990318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6516216" y="6021288"/>
            <a:ext cx="2627784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n-GB" sz="3600" dirty="0" smtClean="0"/>
              <a:t>Politika II: </a:t>
            </a:r>
            <a:r>
              <a:rPr lang="sk-SK" sz="3600" dirty="0" smtClean="0"/>
              <a:t>Procesy „zhora nadol“</a:t>
            </a:r>
            <a:endParaRPr lang="en-GB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sk-SK" dirty="0" smtClean="0"/>
              <a:t>Procesy na národnej úrovni</a:t>
            </a:r>
          </a:p>
          <a:p>
            <a:pPr lvl="1"/>
            <a:r>
              <a:rPr lang="sk-SK" dirty="0" smtClean="0"/>
              <a:t>Parlament schválil úplnú DI v roku 1988</a:t>
            </a:r>
          </a:p>
          <a:p>
            <a:pPr lvl="1"/>
            <a:r>
              <a:rPr lang="sk-SK" dirty="0" smtClean="0"/>
              <a:t>Zapojenie spoločnosti rodičov (aktivisti)</a:t>
            </a:r>
          </a:p>
          <a:p>
            <a:pPr lvl="1"/>
            <a:r>
              <a:rPr lang="sk-SK" dirty="0" smtClean="0"/>
              <a:t>Reformátori </a:t>
            </a:r>
            <a:r>
              <a:rPr lang="sk-SK" dirty="0" smtClean="0"/>
              <a:t>na Ministerstve </a:t>
            </a:r>
            <a:r>
              <a:rPr lang="sk-SK" dirty="0" smtClean="0"/>
              <a:t>sociálnych vecí</a:t>
            </a:r>
          </a:p>
          <a:p>
            <a:r>
              <a:rPr lang="sk-SK" dirty="0" smtClean="0"/>
              <a:t>Nízka alebo nulová miera </a:t>
            </a:r>
            <a:r>
              <a:rPr lang="sk-SK" dirty="0" err="1" smtClean="0"/>
              <a:t>zapojenosti</a:t>
            </a:r>
            <a:endParaRPr lang="sk-SK" dirty="0" smtClean="0"/>
          </a:p>
          <a:p>
            <a:pPr lvl="1"/>
            <a:r>
              <a:rPr lang="sk-SK" dirty="0" smtClean="0"/>
              <a:t>Poskytovatelia budúcich služieb (miestna samospráva)</a:t>
            </a:r>
          </a:p>
          <a:p>
            <a:pPr lvl="1"/>
            <a:r>
              <a:rPr lang="sk-SK" dirty="0" smtClean="0"/>
              <a:t>Profesionáli a zamestnanci</a:t>
            </a:r>
          </a:p>
          <a:p>
            <a:pPr lvl="1"/>
            <a:r>
              <a:rPr lang="sk-SK" dirty="0" smtClean="0"/>
              <a:t>Rodičia vo všeobecnosti (rozdiel medzi aktivistami a masami)</a:t>
            </a:r>
          </a:p>
          <a:p>
            <a:r>
              <a:rPr lang="sk-SK" dirty="0" smtClean="0"/>
              <a:t>Schválenie DI bolo nečakané</a:t>
            </a:r>
          </a:p>
          <a:p>
            <a:pPr lvl="1"/>
            <a:r>
              <a:rPr lang="sk-SK" dirty="0" smtClean="0"/>
              <a:t>Kritizované ako „experiment“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2909061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6516216" y="6021288"/>
            <a:ext cx="2627784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GB" sz="3200" dirty="0" smtClean="0"/>
              <a:t>Politika III: Spolupráca v procese DI</a:t>
            </a:r>
            <a:endParaRPr lang="en-GB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sk-SK" sz="2400" dirty="0" smtClean="0"/>
              <a:t>Odborníci: </a:t>
            </a:r>
          </a:p>
          <a:p>
            <a:pPr lvl="1"/>
            <a:r>
              <a:rPr lang="sk-SK" sz="2000" dirty="0" smtClean="0"/>
              <a:t>Prevzatie novej úlohy: Od skeptikov k strážcom</a:t>
            </a:r>
          </a:p>
          <a:p>
            <a:pPr lvl="1"/>
            <a:r>
              <a:rPr lang="sk-SK" sz="2000" dirty="0" smtClean="0"/>
              <a:t>Normalizácia sa stala novým </a:t>
            </a:r>
            <a:r>
              <a:rPr lang="sk-SK" sz="2000" dirty="0" err="1" smtClean="0"/>
              <a:t>vodítkom</a:t>
            </a:r>
            <a:r>
              <a:rPr lang="sk-SK" sz="2000" dirty="0" smtClean="0"/>
              <a:t> profesionálov</a:t>
            </a:r>
          </a:p>
          <a:p>
            <a:pPr lvl="2"/>
            <a:r>
              <a:rPr lang="sk-SK" sz="1600" dirty="0" err="1" smtClean="0"/>
              <a:t>Behaviorismus</a:t>
            </a:r>
            <a:r>
              <a:rPr lang="sk-SK" sz="1600" dirty="0" smtClean="0"/>
              <a:t> stratil podporu</a:t>
            </a:r>
          </a:p>
          <a:p>
            <a:pPr lvl="1"/>
            <a:r>
              <a:rPr lang="sk-SK" sz="2000" dirty="0" smtClean="0"/>
              <a:t>Sieť sociálneho zabezpečenia pre zamestnancov: legislatíva práce</a:t>
            </a:r>
          </a:p>
          <a:p>
            <a:r>
              <a:rPr lang="sk-SK" sz="2400" dirty="0" smtClean="0"/>
              <a:t>Bežní rodičia:</a:t>
            </a:r>
          </a:p>
          <a:p>
            <a:pPr lvl="1"/>
            <a:r>
              <a:rPr lang="sk-SK" sz="2000" dirty="0" smtClean="0"/>
              <a:t>Vplyv skúseností: Veci sa ukázali byť lepšie</a:t>
            </a:r>
          </a:p>
          <a:p>
            <a:pPr lvl="2"/>
            <a:r>
              <a:rPr lang="sk-SK" sz="1600" dirty="0" smtClean="0"/>
              <a:t>Nedôvera miestnej samosprávy sa zmenila</a:t>
            </a:r>
          </a:p>
          <a:p>
            <a:pPr lvl="2"/>
            <a:r>
              <a:rPr lang="sk-SK" sz="1600" dirty="0" smtClean="0"/>
              <a:t>Obavy sa nenaplnili</a:t>
            </a:r>
          </a:p>
          <a:p>
            <a:r>
              <a:rPr lang="sk-SK" sz="2400" dirty="0" smtClean="0"/>
              <a:t>Médiá:</a:t>
            </a:r>
          </a:p>
          <a:p>
            <a:pPr lvl="1"/>
            <a:r>
              <a:rPr lang="sk-SK" sz="2000" dirty="0" smtClean="0"/>
              <a:t>Kritika, ktorá prinútila, aby vláda zabezpečila proces</a:t>
            </a:r>
          </a:p>
          <a:p>
            <a:pPr lvl="2"/>
            <a:r>
              <a:rPr lang="sk-SK" sz="1600" dirty="0" smtClean="0"/>
              <a:t>Rozdiely medzi miestnou a národnou úrovňou</a:t>
            </a:r>
          </a:p>
          <a:p>
            <a:r>
              <a:rPr lang="sk-SK" sz="2400" dirty="0" smtClean="0"/>
              <a:t>Miestna samospráva</a:t>
            </a:r>
          </a:p>
          <a:p>
            <a:pPr lvl="1"/>
            <a:r>
              <a:rPr lang="sk-SK" sz="2000" dirty="0" smtClean="0"/>
              <a:t>Od "</a:t>
            </a:r>
            <a:r>
              <a:rPr lang="sk-SK" sz="2000" i="1" dirty="0" smtClean="0"/>
              <a:t>to nie je naša úloha</a:t>
            </a:r>
            <a:r>
              <a:rPr lang="sk-SK" sz="2000" dirty="0" smtClean="0"/>
              <a:t>" k "</a:t>
            </a:r>
            <a:r>
              <a:rPr lang="sk-SK" sz="2000" i="1" dirty="0" smtClean="0"/>
              <a:t>občania, ktorých sme prehliadli</a:t>
            </a:r>
            <a:r>
              <a:rPr lang="sk-SK" sz="2000" dirty="0" smtClean="0"/>
              <a:t>"</a:t>
            </a:r>
            <a:endParaRPr lang="sk-SK" sz="2000" dirty="0"/>
          </a:p>
        </p:txBody>
      </p:sp>
    </p:spTree>
    <p:extLst>
      <p:ext uri="{BB962C8B-B14F-4D97-AF65-F5344CB8AC3E}">
        <p14:creationId xmlns="" xmlns:p14="http://schemas.microsoft.com/office/powerpoint/2010/main" val="378380892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1676</TotalTime>
  <Words>831</Words>
  <Application>Microsoft Office PowerPoint</Application>
  <PresentationFormat>Prezentácia na obrazovke (4:3)</PresentationFormat>
  <Paragraphs>161</Paragraphs>
  <Slides>15</Slides>
  <Notes>1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7" baseType="lpstr">
      <vt:lpstr>Theme1</vt:lpstr>
      <vt:lpstr>Chart</vt:lpstr>
      <vt:lpstr>Role a postoje aktérov v procese DI - alebo  Ako sa skepsa zmenila na podporu</vt:lpstr>
      <vt:lpstr>Osnova prezentácie</vt:lpstr>
      <vt:lpstr>Zhrnutie I:Vnímanie komunitnej starostlivosti</vt:lpstr>
      <vt:lpstr>Zhrnutie II: Hlavné argumenty</vt:lpstr>
      <vt:lpstr>Zhrnutie III: Vzostup a pád inštitúcií v Nórsku, 1945-1998</vt:lpstr>
      <vt:lpstr>Zhrnutie IV: Výstupy / skúsenosti</vt:lpstr>
      <vt:lpstr>Politika I: Inicializácia procesu</vt:lpstr>
      <vt:lpstr>Politika II: Procesy „zhora nadol“</vt:lpstr>
      <vt:lpstr>Politika III: Spolupráca v procese DI</vt:lpstr>
      <vt:lpstr>Rodinné postoje Zdroj. Lundeby a Tøssebro 2006</vt:lpstr>
      <vt:lpstr>Politika IV: Akcie zamerané na zmenu postojov?</vt:lpstr>
      <vt:lpstr>Dlhodobé výsledky - udržateľný model?</vt:lpstr>
      <vt:lpstr>Stručne o zamestnanosti</vt:lpstr>
      <vt:lpstr>Zmeny katalyzátorov zmien</vt:lpstr>
      <vt:lpstr>Čo je možné sa z toho naučiť</vt:lpstr>
    </vt:vector>
  </TitlesOfParts>
  <Company>NTNU, SVT-fakultetet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DI experience in Norway Background, policies and outcomes</dc:title>
  <dc:creator>Jan Tøssebro</dc:creator>
  <cp:lastModifiedBy>Martin Valentovič</cp:lastModifiedBy>
  <cp:revision>45</cp:revision>
  <cp:lastPrinted>2014-09-02T07:21:40Z</cp:lastPrinted>
  <dcterms:created xsi:type="dcterms:W3CDTF">2013-10-03T14:44:31Z</dcterms:created>
  <dcterms:modified xsi:type="dcterms:W3CDTF">2014-11-12T17:20:41Z</dcterms:modified>
</cp:coreProperties>
</file>