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58" r:id="rId4"/>
    <p:sldId id="284" r:id="rId5"/>
    <p:sldId id="276" r:id="rId6"/>
    <p:sldId id="277" r:id="rId7"/>
    <p:sldId id="278" r:id="rId8"/>
    <p:sldId id="279" r:id="rId9"/>
    <p:sldId id="280" r:id="rId10"/>
    <p:sldId id="267" r:id="rId11"/>
    <p:sldId id="281" r:id="rId12"/>
    <p:sldId id="282" r:id="rId13"/>
    <p:sldId id="285" r:id="rId14"/>
    <p:sldId id="283" r:id="rId15"/>
    <p:sldId id="272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ddels stil 3 - aks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iddels stil 3 - aks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ys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32" y="-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una.ad.svt.ntnu.no\JanT$\figurer\puh%20i%20isntitusjon%201945-200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/>
            </a:pPr>
            <a:r>
              <a:rPr lang="en-US" sz="1600" b="0"/>
              <a:t>People in institutions and community care, 1945-1998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'Ark1'!$B$1</c:f>
              <c:strCache>
                <c:ptCount val="1"/>
                <c:pt idx="0">
                  <c:v>institutions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'Ark1'!$A$2:$A$55</c:f>
              <c:numCache>
                <c:formatCode>General</c:formatCode>
                <c:ptCount val="54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1974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</c:numCache>
            </c:numRef>
          </c:cat>
          <c:val>
            <c:numRef>
              <c:f>'Ark1'!$B$2:$B$55</c:f>
              <c:numCache>
                <c:formatCode>General</c:formatCode>
                <c:ptCount val="54"/>
                <c:pt idx="0">
                  <c:v>495</c:v>
                </c:pt>
                <c:pt idx="1">
                  <c:v>548</c:v>
                </c:pt>
                <c:pt idx="2">
                  <c:v>601</c:v>
                </c:pt>
                <c:pt idx="3">
                  <c:v>654</c:v>
                </c:pt>
                <c:pt idx="4">
                  <c:v>707</c:v>
                </c:pt>
                <c:pt idx="5">
                  <c:v>760</c:v>
                </c:pt>
                <c:pt idx="6">
                  <c:v>855</c:v>
                </c:pt>
                <c:pt idx="7">
                  <c:v>949</c:v>
                </c:pt>
                <c:pt idx="8">
                  <c:v>1144</c:v>
                </c:pt>
                <c:pt idx="9">
                  <c:v>1339</c:v>
                </c:pt>
                <c:pt idx="10">
                  <c:v>1538</c:v>
                </c:pt>
                <c:pt idx="11">
                  <c:v>1737</c:v>
                </c:pt>
                <c:pt idx="12">
                  <c:v>1911</c:v>
                </c:pt>
                <c:pt idx="13">
                  <c:v>2084</c:v>
                </c:pt>
                <c:pt idx="14">
                  <c:v>2345</c:v>
                </c:pt>
                <c:pt idx="15">
                  <c:v>2606</c:v>
                </c:pt>
                <c:pt idx="16">
                  <c:v>2861</c:v>
                </c:pt>
                <c:pt idx="17">
                  <c:v>3189</c:v>
                </c:pt>
                <c:pt idx="18">
                  <c:v>3555</c:v>
                </c:pt>
                <c:pt idx="19">
                  <c:v>3841</c:v>
                </c:pt>
                <c:pt idx="20">
                  <c:v>4206</c:v>
                </c:pt>
                <c:pt idx="21">
                  <c:v>4476</c:v>
                </c:pt>
                <c:pt idx="22">
                  <c:v>4825</c:v>
                </c:pt>
                <c:pt idx="23">
                  <c:v>4968</c:v>
                </c:pt>
                <c:pt idx="24">
                  <c:v>5057</c:v>
                </c:pt>
                <c:pt idx="25">
                  <c:v>5150</c:v>
                </c:pt>
                <c:pt idx="26">
                  <c:v>5273</c:v>
                </c:pt>
                <c:pt idx="27">
                  <c:v>5334</c:v>
                </c:pt>
                <c:pt idx="28">
                  <c:v>5397</c:v>
                </c:pt>
                <c:pt idx="29">
                  <c:v>5485</c:v>
                </c:pt>
                <c:pt idx="30">
                  <c:v>5557</c:v>
                </c:pt>
                <c:pt idx="31">
                  <c:v>5634</c:v>
                </c:pt>
                <c:pt idx="32">
                  <c:v>5627</c:v>
                </c:pt>
                <c:pt idx="33">
                  <c:v>5615</c:v>
                </c:pt>
                <c:pt idx="34">
                  <c:v>5590</c:v>
                </c:pt>
                <c:pt idx="35">
                  <c:v>5548</c:v>
                </c:pt>
                <c:pt idx="36">
                  <c:v>5556</c:v>
                </c:pt>
                <c:pt idx="37">
                  <c:v>5592</c:v>
                </c:pt>
                <c:pt idx="38">
                  <c:v>5591</c:v>
                </c:pt>
                <c:pt idx="39">
                  <c:v>5609</c:v>
                </c:pt>
                <c:pt idx="40">
                  <c:v>5469</c:v>
                </c:pt>
                <c:pt idx="41">
                  <c:v>5339</c:v>
                </c:pt>
                <c:pt idx="42">
                  <c:v>5429</c:v>
                </c:pt>
                <c:pt idx="43">
                  <c:v>5382</c:v>
                </c:pt>
                <c:pt idx="44">
                  <c:v>5335</c:v>
                </c:pt>
                <c:pt idx="45">
                  <c:v>5253</c:v>
                </c:pt>
                <c:pt idx="46">
                  <c:v>4633</c:v>
                </c:pt>
                <c:pt idx="47">
                  <c:v>2974</c:v>
                </c:pt>
                <c:pt idx="48">
                  <c:v>1315</c:v>
                </c:pt>
                <c:pt idx="49">
                  <c:v>1017</c:v>
                </c:pt>
                <c:pt idx="50">
                  <c:v>720</c:v>
                </c:pt>
                <c:pt idx="51">
                  <c:v>466</c:v>
                </c:pt>
                <c:pt idx="52">
                  <c:v>180</c:v>
                </c:pt>
                <c:pt idx="53">
                  <c:v>94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comm care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'Ark1'!$A$2:$A$55</c:f>
              <c:numCache>
                <c:formatCode>General</c:formatCode>
                <c:ptCount val="54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1974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</c:numCache>
            </c:numRef>
          </c:cat>
          <c:val>
            <c:numRef>
              <c:f>'Ark1'!$C$2:$C$55</c:f>
              <c:numCache>
                <c:formatCode>General</c:formatCode>
                <c:ptCount val="54"/>
                <c:pt idx="37">
                  <c:v>401</c:v>
                </c:pt>
                <c:pt idx="38">
                  <c:v>485</c:v>
                </c:pt>
                <c:pt idx="39">
                  <c:v>616</c:v>
                </c:pt>
                <c:pt idx="40">
                  <c:v>803</c:v>
                </c:pt>
                <c:pt idx="41">
                  <c:v>942</c:v>
                </c:pt>
                <c:pt idx="42">
                  <c:v>1231</c:v>
                </c:pt>
                <c:pt idx="43">
                  <c:v>1570</c:v>
                </c:pt>
                <c:pt idx="44">
                  <c:v>2013</c:v>
                </c:pt>
                <c:pt idx="45">
                  <c:v>2813</c:v>
                </c:pt>
                <c:pt idx="46">
                  <c:v>3533</c:v>
                </c:pt>
                <c:pt idx="47">
                  <c:v>5100</c:v>
                </c:pt>
                <c:pt idx="48">
                  <c:v>6850</c:v>
                </c:pt>
                <c:pt idx="49">
                  <c:v>7700</c:v>
                </c:pt>
                <c:pt idx="50">
                  <c:v>8514</c:v>
                </c:pt>
                <c:pt idx="51">
                  <c:v>9179</c:v>
                </c:pt>
                <c:pt idx="52">
                  <c:v>9650</c:v>
                </c:pt>
                <c:pt idx="53">
                  <c:v>10253</c:v>
                </c:pt>
              </c:numCache>
            </c:numRef>
          </c:val>
        </c:ser>
        <c:marker val="1"/>
        <c:axId val="84261504"/>
        <c:axId val="83997056"/>
      </c:lineChart>
      <c:catAx>
        <c:axId val="84261504"/>
        <c:scaling>
          <c:orientation val="minMax"/>
        </c:scaling>
        <c:axPos val="b"/>
        <c:numFmt formatCode="General" sourceLinked="1"/>
        <c:tickLblPos val="nextTo"/>
        <c:crossAx val="83997056"/>
        <c:crosses val="autoZero"/>
        <c:auto val="1"/>
        <c:lblAlgn val="ctr"/>
        <c:lblOffset val="100"/>
      </c:catAx>
      <c:valAx>
        <c:axId val="83997056"/>
        <c:scaling>
          <c:orientation val="minMax"/>
        </c:scaling>
        <c:axPos val="l"/>
        <c:majorGridlines/>
        <c:numFmt formatCode="General" sourceLinked="1"/>
        <c:tickLblPos val="nextTo"/>
        <c:crossAx val="842615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15638-A5CA-429A-8037-38E0F61C22AF}" type="datetimeFigureOut">
              <a:rPr lang="en-GB" smtClean="0"/>
              <a:pPr/>
              <a:t>13/11/2014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73B6F-E9B2-4ADC-AADE-F3EC605C2D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084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EB6E8-C02E-41A0-B1F5-FA63F9C05F08}" type="datetimeFigureOut">
              <a:rPr lang="en-GB" smtClean="0"/>
              <a:pPr/>
              <a:t>13/11/2014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1079D-CFAA-416D-8CC3-41E84E86E9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554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034C9-C202-418E-958C-48E92C3AE93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2310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60286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8726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986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04087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63536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69833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8448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8371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91793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28799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CFF72D9-35CA-47CF-B1E1-2997FBAE0117}" type="datetimeFigureOut">
              <a:rPr lang="nb-NO" smtClean="0"/>
              <a:pPr/>
              <a:t>13.11.2014</a:t>
            </a:fld>
            <a:endParaRPr lang="nb-NO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CF9E95-9A29-41EF-BDB7-65A81A38B1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31" name="Picture 7" descr="Samfunnsforskni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36" t="23021" r="7851" b="23021"/>
          <a:stretch>
            <a:fillRect/>
          </a:stretch>
        </p:blipFill>
        <p:spPr bwMode="auto">
          <a:xfrm>
            <a:off x="6588125" y="6092825"/>
            <a:ext cx="233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racovn__h_rok_programu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The role and attitudes of stakeholders in the DI process – or </a:t>
            </a:r>
            <a:br>
              <a:rPr lang="en-US" sz="3200" dirty="0" smtClean="0"/>
            </a:br>
            <a:r>
              <a:rPr lang="en-US" sz="2800" dirty="0" smtClean="0"/>
              <a:t>How </a:t>
            </a:r>
            <a:r>
              <a:rPr lang="en-GB" sz="2800" dirty="0" smtClean="0"/>
              <a:t>scepticism</a:t>
            </a:r>
            <a:r>
              <a:rPr lang="en-US" sz="2800" dirty="0" smtClean="0"/>
              <a:t> changed into support</a:t>
            </a:r>
            <a:endParaRPr lang="nb-N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z="2400" dirty="0" smtClean="0">
                <a:latin typeface="Garamond" panose="02020404030301010803" pitchFamily="18" charset="0"/>
              </a:rPr>
              <a:t>Jan Tøssebro</a:t>
            </a:r>
          </a:p>
          <a:p>
            <a:r>
              <a:rPr lang="nb-NO" sz="2400" dirty="0" smtClean="0">
                <a:latin typeface="Garamond" panose="02020404030301010803" pitchFamily="18" charset="0"/>
              </a:rPr>
              <a:t>NTNU Social Research</a:t>
            </a:r>
          </a:p>
          <a:p>
            <a:r>
              <a:rPr lang="nb-NO" sz="2400" dirty="0" smtClean="0">
                <a:latin typeface="Garamond" panose="02020404030301010803" pitchFamily="18" charset="0"/>
              </a:rPr>
              <a:t>18.09.2014</a:t>
            </a:r>
            <a:endParaRPr lang="nb-NO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0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Family attitudes</a:t>
            </a:r>
            <a:br>
              <a:rPr lang="nb-NO" dirty="0" smtClean="0"/>
            </a:br>
            <a:r>
              <a:rPr lang="nb-NO" sz="2000" dirty="0" smtClean="0"/>
              <a:t>Source. Lundeby and Tøssebro 2006</a:t>
            </a:r>
            <a:endParaRPr lang="nb-NO" sz="2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502512"/>
              </p:ext>
            </p:extLst>
          </p:nvPr>
        </p:nvGraphicFramePr>
        <p:xfrm>
          <a:off x="1331640" y="1844824"/>
          <a:ext cx="6912768" cy="3771751"/>
        </p:xfrm>
        <a:graphic>
          <a:graphicData uri="http://schemas.openxmlformats.org/presentationml/2006/ole">
            <p:oleObj spid="_x0000_s2074" name="Chart" r:id="rId3" imgW="5478685" imgH="3162395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003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/>
          <a:lstStyle/>
          <a:p>
            <a:r>
              <a:rPr lang="en-GB" sz="3600" dirty="0" smtClean="0"/>
              <a:t>Politics IV: Actions to change attitudes?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40560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dirty="0" smtClean="0"/>
              <a:t>Not much really:</a:t>
            </a:r>
          </a:p>
          <a:p>
            <a:pPr lvl="1"/>
            <a:r>
              <a:rPr lang="en-GB" dirty="0" smtClean="0"/>
              <a:t>Ideology, seminars and education (colleges)</a:t>
            </a:r>
          </a:p>
          <a:p>
            <a:pPr lvl="2"/>
            <a:r>
              <a:rPr lang="en-GB" dirty="0" smtClean="0"/>
              <a:t>Normalisation and integration (desegregation)</a:t>
            </a:r>
          </a:p>
          <a:p>
            <a:pPr lvl="2"/>
            <a:r>
              <a:rPr lang="en-GB" dirty="0" smtClean="0"/>
              <a:t>A welfare state for all – acceptable living conditions</a:t>
            </a:r>
          </a:p>
          <a:p>
            <a:pPr lvl="1"/>
            <a:r>
              <a:rPr lang="en-GB" dirty="0" smtClean="0"/>
              <a:t>Earmarked funding</a:t>
            </a:r>
          </a:p>
          <a:p>
            <a:r>
              <a:rPr lang="en-GB" dirty="0" smtClean="0"/>
              <a:t>Experiences:</a:t>
            </a:r>
          </a:p>
          <a:p>
            <a:pPr lvl="1"/>
            <a:r>
              <a:rPr lang="en-GB" dirty="0" smtClean="0"/>
              <a:t>Much improved housing conditions</a:t>
            </a:r>
          </a:p>
          <a:p>
            <a:pPr lvl="1"/>
            <a:r>
              <a:rPr lang="en-GB" dirty="0" smtClean="0"/>
              <a:t>Few failures</a:t>
            </a:r>
          </a:p>
          <a:p>
            <a:pPr lvl="1"/>
            <a:r>
              <a:rPr lang="en-GB" dirty="0" smtClean="0"/>
              <a:t>Disproved worries</a:t>
            </a:r>
          </a:p>
          <a:p>
            <a:pPr lvl="2"/>
            <a:r>
              <a:rPr lang="en-GB" dirty="0" smtClean="0"/>
              <a:t>Not really integration, but acceptance – becoming a visible and natural part of the local community</a:t>
            </a:r>
          </a:p>
          <a:p>
            <a:pPr lvl="2"/>
            <a:r>
              <a:rPr lang="en-GB" dirty="0" smtClean="0"/>
              <a:t>Local government took the task seriously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1515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sz="3200" dirty="0" smtClean="0"/>
              <a:t>Longer term outcomes – a sustainable model?</a:t>
            </a:r>
            <a:endParaRPr lang="en-GB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dirty="0" smtClean="0"/>
              <a:t>Housing:</a:t>
            </a:r>
          </a:p>
          <a:p>
            <a:pPr lvl="1"/>
            <a:r>
              <a:rPr lang="en-GB" dirty="0" smtClean="0"/>
              <a:t>Diverging trends</a:t>
            </a:r>
          </a:p>
          <a:p>
            <a:pPr lvl="2"/>
            <a:r>
              <a:rPr lang="en-GB" dirty="0" smtClean="0"/>
              <a:t>Larger group homes</a:t>
            </a:r>
          </a:p>
          <a:p>
            <a:pPr lvl="2"/>
            <a:r>
              <a:rPr lang="en-GB" dirty="0" smtClean="0"/>
              <a:t>More people with services</a:t>
            </a:r>
          </a:p>
          <a:p>
            <a:r>
              <a:rPr lang="en-GB" dirty="0" smtClean="0"/>
              <a:t>Employment</a:t>
            </a:r>
          </a:p>
          <a:p>
            <a:pPr lvl="1"/>
            <a:r>
              <a:rPr lang="en-GB" dirty="0" smtClean="0"/>
              <a:t>Diverging trends</a:t>
            </a:r>
          </a:p>
          <a:p>
            <a:pPr lvl="2"/>
            <a:r>
              <a:rPr lang="en-GB" dirty="0" smtClean="0"/>
              <a:t>Innovations</a:t>
            </a:r>
          </a:p>
          <a:p>
            <a:pPr lvl="2"/>
            <a:r>
              <a:rPr lang="en-GB" dirty="0" smtClean="0"/>
              <a:t>More without daytime activity, moving away from normalisation</a:t>
            </a:r>
          </a:p>
          <a:p>
            <a:r>
              <a:rPr lang="en-GB" dirty="0" smtClean="0"/>
              <a:t>Other life domains</a:t>
            </a:r>
          </a:p>
          <a:p>
            <a:pPr lvl="1"/>
            <a:r>
              <a:rPr lang="en-GB" dirty="0" smtClean="0"/>
              <a:t>Status quo (slightly more family contact)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7137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sz="3600" dirty="0" smtClean="0"/>
              <a:t>Briefly on employment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01419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sz="2400" dirty="0" smtClean="0"/>
              <a:t>Based on a general system</a:t>
            </a:r>
          </a:p>
          <a:p>
            <a:r>
              <a:rPr lang="en-GB" sz="2400" dirty="0" smtClean="0"/>
              <a:t>Three levels of support:</a:t>
            </a:r>
          </a:p>
          <a:p>
            <a:pPr lvl="1"/>
            <a:r>
              <a:rPr lang="en-GB" sz="2200" dirty="0" smtClean="0"/>
              <a:t>Support with the aim of a job in the open market (3%)</a:t>
            </a:r>
          </a:p>
          <a:p>
            <a:pPr lvl="2"/>
            <a:r>
              <a:rPr lang="en-GB" dirty="0" smtClean="0"/>
              <a:t>Supported employment, wage subsidises, trying out jobs, access support, </a:t>
            </a:r>
            <a:r>
              <a:rPr lang="en-US" dirty="0" smtClean="0"/>
              <a:t>transport</a:t>
            </a:r>
            <a:r>
              <a:rPr lang="en-GB" dirty="0" smtClean="0"/>
              <a:t>, </a:t>
            </a:r>
            <a:r>
              <a:rPr lang="en-GB" dirty="0" smtClean="0"/>
              <a:t>etc.</a:t>
            </a:r>
          </a:p>
          <a:p>
            <a:pPr lvl="1"/>
            <a:r>
              <a:rPr lang="en-GB" sz="2200" dirty="0" smtClean="0"/>
              <a:t>Sheltered employment (35%) – sheltered job in typical workplace (3%)</a:t>
            </a:r>
          </a:p>
          <a:p>
            <a:pPr lvl="1"/>
            <a:r>
              <a:rPr lang="en-GB" sz="2200" dirty="0" smtClean="0"/>
              <a:t>Social service activity centres (48%)</a:t>
            </a:r>
          </a:p>
          <a:p>
            <a:r>
              <a:rPr lang="en-GB" dirty="0" smtClean="0"/>
              <a:t>The system is rather comprehensive, but </a:t>
            </a:r>
          </a:p>
          <a:p>
            <a:pPr lvl="1"/>
            <a:r>
              <a:rPr lang="en-GB" sz="2000" dirty="0" smtClean="0"/>
              <a:t>People with ID is too often referred to activity centres </a:t>
            </a:r>
          </a:p>
          <a:p>
            <a:pPr lvl="1"/>
            <a:r>
              <a:rPr lang="en-GB" sz="2000" dirty="0" smtClean="0"/>
              <a:t>Challenge 1: 40% of activity centre users qualify for sheltered employment</a:t>
            </a:r>
          </a:p>
          <a:p>
            <a:pPr lvl="1"/>
            <a:r>
              <a:rPr lang="en-GB" sz="2000" dirty="0" smtClean="0"/>
              <a:t>Challenge ii: Increasing number without occupation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12870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sz="3200" dirty="0" smtClean="0"/>
              <a:t>Changing drivers of change</a:t>
            </a:r>
            <a:endParaRPr lang="en-GB" sz="32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5862995"/>
              </p:ext>
            </p:extLst>
          </p:nvPr>
        </p:nvGraphicFramePr>
        <p:xfrm>
          <a:off x="395536" y="1772816"/>
          <a:ext cx="8229600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initially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implementation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after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National gov.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Local gov.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Parents/activists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Profs.</a:t>
                      </a:r>
                      <a:r>
                        <a:rPr lang="en-GB" dirty="0" smtClean="0"/>
                        <a:t>/staff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Benchmarking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Media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36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sz="3600" dirty="0" smtClean="0"/>
              <a:t>Lessons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968552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sz="2600" dirty="0" smtClean="0"/>
              <a:t>Little to be afraid of (if adequately planned and implemented)</a:t>
            </a:r>
          </a:p>
          <a:p>
            <a:r>
              <a:rPr lang="en-GB" sz="2600" dirty="0" smtClean="0"/>
              <a:t>Several important actors changed from scepticism to support, and sceptics safeguarded the early implementation</a:t>
            </a:r>
          </a:p>
          <a:p>
            <a:r>
              <a:rPr lang="en-GB" sz="2600" dirty="0" smtClean="0"/>
              <a:t>Safeguarding future development</a:t>
            </a:r>
          </a:p>
          <a:p>
            <a:pPr lvl="1"/>
            <a:r>
              <a:rPr lang="en-GB" sz="2000" dirty="0" smtClean="0"/>
              <a:t>Norway left too much to local government without much regulations (only soft guidelines) and little national monitoring/incentives</a:t>
            </a:r>
          </a:p>
          <a:p>
            <a:pPr lvl="1"/>
            <a:r>
              <a:rPr lang="en-GB" sz="2000" dirty="0" smtClean="0"/>
              <a:t>The anchoring at local political level was insufficient</a:t>
            </a:r>
          </a:p>
          <a:p>
            <a:pPr lvl="1"/>
            <a:r>
              <a:rPr lang="en-GB" sz="2000" dirty="0" smtClean="0"/>
              <a:t>Rules and regulations of community care is needed for groups that in themselves have a weak voice</a:t>
            </a:r>
          </a:p>
          <a:p>
            <a:pPr lvl="1"/>
            <a:r>
              <a:rPr lang="en-GB" sz="2000" dirty="0" smtClean="0"/>
              <a:t>Empower (local) drivers of change</a:t>
            </a:r>
          </a:p>
        </p:txBody>
      </p:sp>
    </p:spTree>
    <p:extLst>
      <p:ext uri="{BB962C8B-B14F-4D97-AF65-F5344CB8AC3E}">
        <p14:creationId xmlns:p14="http://schemas.microsoft.com/office/powerpoint/2010/main" xmlns="" val="787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3600" dirty="0" smtClean="0"/>
              <a:t>Outline of presentation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176464"/>
          </a:xfrm>
          <a:solidFill>
            <a:schemeClr val="bg1">
              <a:lumMod val="8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dirty="0" smtClean="0"/>
              <a:t>Brief summary of history and ideology</a:t>
            </a:r>
          </a:p>
          <a:p>
            <a:r>
              <a:rPr lang="en-GB" dirty="0" smtClean="0"/>
              <a:t>The political process: </a:t>
            </a:r>
          </a:p>
          <a:p>
            <a:pPr lvl="1"/>
            <a:r>
              <a:rPr lang="en-GB" dirty="0" smtClean="0"/>
              <a:t>What triggered the full transition to community care, </a:t>
            </a:r>
          </a:p>
          <a:p>
            <a:pPr lvl="1"/>
            <a:r>
              <a:rPr lang="en-GB" dirty="0" smtClean="0"/>
              <a:t>what were the role and attitudes of stakeholders, </a:t>
            </a:r>
          </a:p>
          <a:p>
            <a:pPr lvl="1"/>
            <a:r>
              <a:rPr lang="en-GB" dirty="0" smtClean="0"/>
              <a:t>what were the drivers of change</a:t>
            </a:r>
          </a:p>
          <a:p>
            <a:pPr lvl="1"/>
            <a:r>
              <a:rPr lang="en-GB" dirty="0" smtClean="0"/>
              <a:t>Changing role of drivers of change in the early 1990s</a:t>
            </a:r>
          </a:p>
          <a:p>
            <a:r>
              <a:rPr lang="en-GB" dirty="0" smtClean="0"/>
              <a:t>A sustainable community care model</a:t>
            </a:r>
          </a:p>
          <a:p>
            <a:pPr lvl="1"/>
            <a:r>
              <a:rPr lang="en-GB" dirty="0" smtClean="0"/>
              <a:t>Changing role of drivers of change after the 1990s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49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3600" dirty="0" smtClean="0"/>
              <a:t>Summary I: Images of community care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252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sz="2400" dirty="0" smtClean="0"/>
              <a:t>1950s and 60s</a:t>
            </a:r>
          </a:p>
          <a:p>
            <a:pPr lvl="1"/>
            <a:r>
              <a:rPr lang="en-GB" sz="2200" dirty="0" smtClean="0"/>
              <a:t>A minor supplement to institutions</a:t>
            </a:r>
          </a:p>
          <a:p>
            <a:pPr lvl="1"/>
            <a:r>
              <a:rPr lang="en-GB" sz="2200" dirty="0" smtClean="0"/>
              <a:t>Ideology played no role</a:t>
            </a:r>
          </a:p>
          <a:p>
            <a:r>
              <a:rPr lang="en-GB" sz="2400" dirty="0" smtClean="0"/>
              <a:t>1970s and 80s</a:t>
            </a:r>
          </a:p>
          <a:p>
            <a:pPr lvl="1"/>
            <a:r>
              <a:rPr lang="en-GB" sz="2200" dirty="0" smtClean="0"/>
              <a:t>Community care the preferred alternative</a:t>
            </a:r>
          </a:p>
          <a:p>
            <a:pPr lvl="1"/>
            <a:r>
              <a:rPr lang="en-GB" sz="2200" dirty="0" smtClean="0"/>
              <a:t>Institutions the only realistic alternative for people with extensive service needs</a:t>
            </a:r>
          </a:p>
          <a:p>
            <a:pPr lvl="1"/>
            <a:r>
              <a:rPr lang="en-GB" sz="2200" dirty="0" smtClean="0"/>
              <a:t>Children should grow up at home</a:t>
            </a:r>
          </a:p>
          <a:p>
            <a:r>
              <a:rPr lang="en-GB" sz="2400" dirty="0" smtClean="0"/>
              <a:t>1990 and beyond</a:t>
            </a:r>
          </a:p>
          <a:p>
            <a:pPr lvl="1"/>
            <a:r>
              <a:rPr lang="en-GB" sz="2200" dirty="0" smtClean="0"/>
              <a:t>Institutions are unwanted and unnecessary</a:t>
            </a:r>
          </a:p>
          <a:p>
            <a:pPr lvl="1"/>
            <a:r>
              <a:rPr lang="en-GB" sz="2200" dirty="0" smtClean="0"/>
              <a:t>Community care the only option, level of services can be adapted to all levels of needs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956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GB" sz="3600" dirty="0" smtClean="0"/>
              <a:t>Summary II: Main arguments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40560"/>
          </a:xfr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GB" dirty="0" smtClean="0"/>
              <a:t>The welfare state – equality arguments</a:t>
            </a:r>
          </a:p>
          <a:p>
            <a:pPr lvl="1"/>
            <a:r>
              <a:rPr lang="en-GB" dirty="0" smtClean="0"/>
              <a:t>Unacceptable living conditions</a:t>
            </a:r>
          </a:p>
          <a:p>
            <a:pPr lvl="1"/>
            <a:r>
              <a:rPr lang="en-GB" dirty="0" smtClean="0"/>
              <a:t>Segregation implies stigmatisation</a:t>
            </a:r>
          </a:p>
          <a:p>
            <a:pPr lvl="1"/>
            <a:r>
              <a:rPr lang="en-GB" dirty="0" smtClean="0"/>
              <a:t>Segregation is a barrier to participation</a:t>
            </a:r>
          </a:p>
          <a:p>
            <a:r>
              <a:rPr lang="en-GB" dirty="0" smtClean="0"/>
              <a:t>The psycho-social arguments</a:t>
            </a:r>
          </a:p>
          <a:p>
            <a:pPr lvl="1"/>
            <a:r>
              <a:rPr lang="en-GB" dirty="0" smtClean="0"/>
              <a:t>Under-stimulation is a barrier to learning</a:t>
            </a:r>
          </a:p>
          <a:p>
            <a:pPr lvl="1"/>
            <a:r>
              <a:rPr lang="en-GB" dirty="0" smtClean="0"/>
              <a:t>Institutions are intellectually disabling</a:t>
            </a:r>
          </a:p>
          <a:p>
            <a:pPr lvl="1"/>
            <a:r>
              <a:rPr lang="en-GB" dirty="0" smtClean="0"/>
              <a:t>Institutions hamper personal development (institution harm) – client role invades identity</a:t>
            </a:r>
          </a:p>
          <a:p>
            <a:r>
              <a:rPr lang="en-GB" dirty="0" smtClean="0"/>
              <a:t>The practical arguments:</a:t>
            </a:r>
          </a:p>
          <a:p>
            <a:pPr lvl="1"/>
            <a:r>
              <a:rPr lang="en-GB" dirty="0" smtClean="0"/>
              <a:t>Typical services should be adapted to more diversity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052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 smtClean="0"/>
              <a:t>Summary III: The rise and fall of institutions in Norway, 1945-1998</a:t>
            </a:r>
            <a:endParaRPr lang="en-GB" sz="36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748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sz="3600" dirty="0" smtClean="0"/>
              <a:t>Summary IV: Outcomes/experiences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104456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sz="2600" dirty="0"/>
              <a:t>More people have services</a:t>
            </a:r>
          </a:p>
          <a:p>
            <a:r>
              <a:rPr lang="en-GB" sz="2600" dirty="0" smtClean="0"/>
              <a:t>Family</a:t>
            </a:r>
            <a:r>
              <a:rPr lang="en-GB" sz="2600" dirty="0"/>
              <a:t>: from opposition to support</a:t>
            </a:r>
          </a:p>
          <a:p>
            <a:r>
              <a:rPr lang="en-GB" sz="2600" dirty="0"/>
              <a:t>Much improved housing conditions</a:t>
            </a:r>
          </a:p>
          <a:p>
            <a:r>
              <a:rPr lang="en-GB" sz="2600" dirty="0"/>
              <a:t>More self-determination/ choice in everyday </a:t>
            </a:r>
            <a:r>
              <a:rPr lang="en-GB" sz="2600" dirty="0" smtClean="0"/>
              <a:t>matters</a:t>
            </a:r>
          </a:p>
          <a:p>
            <a:r>
              <a:rPr lang="en-GB" sz="2600" dirty="0" smtClean="0"/>
              <a:t>Community presence and neighbourhood reactions</a:t>
            </a:r>
            <a:endParaRPr lang="en-GB" sz="2600" dirty="0"/>
          </a:p>
          <a:p>
            <a:r>
              <a:rPr lang="en-GB" sz="2600" dirty="0" smtClean="0"/>
              <a:t>The </a:t>
            </a:r>
            <a:r>
              <a:rPr lang="en-GB" sz="2600" dirty="0"/>
              <a:t>revolution that disappeared (occupation, social networks, leisure </a:t>
            </a:r>
            <a:r>
              <a:rPr lang="en-GB" sz="2600" dirty="0" smtClean="0"/>
              <a:t>…)</a:t>
            </a:r>
          </a:p>
          <a:p>
            <a:pPr lvl="1"/>
            <a:r>
              <a:rPr lang="en-GB" sz="2200" dirty="0" smtClean="0"/>
              <a:t>The loneliness issue</a:t>
            </a:r>
          </a:p>
          <a:p>
            <a:r>
              <a:rPr lang="en-GB" sz="2600" dirty="0" smtClean="0"/>
              <a:t>Few failures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097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3600" dirty="0" smtClean="0"/>
              <a:t>Politics I: Initializing the process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8511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dirty="0" smtClean="0"/>
              <a:t>Scandals (Jim Mansell)</a:t>
            </a:r>
          </a:p>
          <a:p>
            <a:pPr lvl="1"/>
            <a:r>
              <a:rPr lang="en-GB" dirty="0" smtClean="0"/>
              <a:t>Yes, scandals initiated a public investigation (1982)</a:t>
            </a:r>
          </a:p>
          <a:p>
            <a:pPr lvl="1"/>
            <a:r>
              <a:rPr lang="en-GB" dirty="0" smtClean="0"/>
              <a:t>No, scandals were nothing new</a:t>
            </a:r>
          </a:p>
          <a:p>
            <a:r>
              <a:rPr lang="en-GB" dirty="0" smtClean="0"/>
              <a:t>Scandals met a more fertile ground than earlier</a:t>
            </a:r>
          </a:p>
          <a:p>
            <a:pPr lvl="1"/>
            <a:r>
              <a:rPr lang="en-GB" dirty="0" smtClean="0"/>
              <a:t>Fitting in with general trends</a:t>
            </a:r>
          </a:p>
          <a:p>
            <a:pPr lvl="2"/>
            <a:r>
              <a:rPr lang="en-GB" dirty="0" smtClean="0"/>
              <a:t>Transfer to local government</a:t>
            </a:r>
          </a:p>
          <a:p>
            <a:pPr lvl="2"/>
            <a:r>
              <a:rPr lang="en-GB" dirty="0" smtClean="0"/>
              <a:t>Normalisation/desegregation: special services in a more normal setting</a:t>
            </a:r>
          </a:p>
          <a:p>
            <a:pPr lvl="2"/>
            <a:r>
              <a:rPr lang="en-GB" dirty="0" smtClean="0"/>
              <a:t>Long stay institutions had lost support</a:t>
            </a:r>
          </a:p>
          <a:p>
            <a:pPr lvl="1"/>
            <a:r>
              <a:rPr lang="en-GB" dirty="0" smtClean="0"/>
              <a:t>The parents’ society</a:t>
            </a:r>
          </a:p>
          <a:p>
            <a:pPr lvl="1"/>
            <a:r>
              <a:rPr lang="en-GB" dirty="0" smtClean="0"/>
              <a:t>International comparison: Lagging behind Sweden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903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GB" sz="3600" dirty="0" smtClean="0"/>
              <a:t>Politics II: The top-down process</a:t>
            </a:r>
            <a:endParaRPr lang="en-GB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13387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dirty="0" smtClean="0"/>
              <a:t>A national state-run process</a:t>
            </a:r>
          </a:p>
          <a:p>
            <a:pPr lvl="1"/>
            <a:r>
              <a:rPr lang="en-GB" dirty="0" smtClean="0"/>
              <a:t>Full DI enacted by parliament 1988</a:t>
            </a:r>
          </a:p>
          <a:p>
            <a:pPr lvl="1"/>
            <a:r>
              <a:rPr lang="en-GB" dirty="0" smtClean="0"/>
              <a:t>Involvement of parents society (activists)</a:t>
            </a:r>
          </a:p>
          <a:p>
            <a:pPr lvl="1"/>
            <a:r>
              <a:rPr lang="en-GB" dirty="0" smtClean="0"/>
              <a:t>Reformists in the Department of Social Affairs</a:t>
            </a:r>
          </a:p>
          <a:p>
            <a:r>
              <a:rPr lang="en-GB" dirty="0"/>
              <a:t>L</a:t>
            </a:r>
            <a:r>
              <a:rPr lang="en-GB" dirty="0" smtClean="0"/>
              <a:t>ittle or no involvement of</a:t>
            </a:r>
          </a:p>
          <a:p>
            <a:pPr lvl="1"/>
            <a:r>
              <a:rPr lang="en-GB" dirty="0" smtClean="0"/>
              <a:t>The future service provider (local government)</a:t>
            </a:r>
          </a:p>
          <a:p>
            <a:pPr lvl="1"/>
            <a:r>
              <a:rPr lang="en-GB" dirty="0" smtClean="0"/>
              <a:t>Professionals and staff</a:t>
            </a:r>
          </a:p>
          <a:p>
            <a:pPr lvl="1"/>
            <a:r>
              <a:rPr lang="en-GB" dirty="0" smtClean="0"/>
              <a:t>Parents in general (activist/mass difference)</a:t>
            </a:r>
          </a:p>
          <a:p>
            <a:r>
              <a:rPr lang="en-GB" dirty="0" smtClean="0"/>
              <a:t>The enactment was unexpected</a:t>
            </a:r>
          </a:p>
          <a:p>
            <a:pPr lvl="1"/>
            <a:r>
              <a:rPr lang="en-GB" dirty="0" smtClean="0"/>
              <a:t>Criticized for being an experiment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090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sz="3200" dirty="0" smtClean="0"/>
              <a:t>Politics III: Cooperation in the DI process</a:t>
            </a:r>
            <a:endParaRPr lang="en-GB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112568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GB" sz="2400" dirty="0" smtClean="0"/>
              <a:t>Professionals: </a:t>
            </a:r>
          </a:p>
          <a:p>
            <a:pPr lvl="1"/>
            <a:r>
              <a:rPr lang="en-GB" sz="2000" dirty="0" smtClean="0"/>
              <a:t>Taking a new role: From scepticism to watchdogs</a:t>
            </a:r>
          </a:p>
          <a:p>
            <a:pPr lvl="1"/>
            <a:r>
              <a:rPr lang="en-GB" sz="2000" dirty="0" smtClean="0"/>
              <a:t>Making normalisation the new professional guideline</a:t>
            </a:r>
          </a:p>
          <a:p>
            <a:pPr lvl="2"/>
            <a:r>
              <a:rPr lang="en-GB" sz="1600" dirty="0" smtClean="0"/>
              <a:t>Behaviourism lost support</a:t>
            </a:r>
          </a:p>
          <a:p>
            <a:pPr lvl="1"/>
            <a:r>
              <a:rPr lang="en-GB" sz="2000" dirty="0" smtClean="0"/>
              <a:t>Safety net for staff: the labour legislation</a:t>
            </a:r>
          </a:p>
          <a:p>
            <a:r>
              <a:rPr lang="en-GB" sz="2400" dirty="0" smtClean="0"/>
              <a:t>Common parents:</a:t>
            </a:r>
          </a:p>
          <a:p>
            <a:pPr lvl="1"/>
            <a:r>
              <a:rPr lang="en-GB" sz="2000" dirty="0" smtClean="0"/>
              <a:t>The impact of experience: Things turned out to be better</a:t>
            </a:r>
          </a:p>
          <a:p>
            <a:pPr lvl="2"/>
            <a:r>
              <a:rPr lang="en-GB" sz="1600" dirty="0" smtClean="0"/>
              <a:t>Distrust in local government changed</a:t>
            </a:r>
          </a:p>
          <a:p>
            <a:pPr lvl="2"/>
            <a:r>
              <a:rPr lang="en-GB" sz="1600" dirty="0" smtClean="0"/>
              <a:t>Worries did not come true</a:t>
            </a:r>
          </a:p>
          <a:p>
            <a:r>
              <a:rPr lang="en-GB" sz="2400" dirty="0" smtClean="0"/>
              <a:t>Media:</a:t>
            </a:r>
          </a:p>
          <a:p>
            <a:pPr lvl="1"/>
            <a:r>
              <a:rPr lang="en-GB" sz="2000" dirty="0" smtClean="0"/>
              <a:t>Criticisms that made government safeguard the process</a:t>
            </a:r>
          </a:p>
          <a:p>
            <a:pPr lvl="2"/>
            <a:r>
              <a:rPr lang="en-GB" sz="1600" dirty="0" smtClean="0"/>
              <a:t>The local – national difference</a:t>
            </a:r>
          </a:p>
          <a:p>
            <a:r>
              <a:rPr lang="en-GB" sz="2400" dirty="0" smtClean="0"/>
              <a:t>Local government:</a:t>
            </a:r>
          </a:p>
          <a:p>
            <a:pPr lvl="1"/>
            <a:r>
              <a:rPr lang="en-GB" sz="2000" dirty="0" smtClean="0"/>
              <a:t>From “this is not our task” to “citizens we have overlooked”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3783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3337</TotalTime>
  <Words>837</Words>
  <Application>Microsoft Office PowerPoint</Application>
  <PresentationFormat>Prezentácia na obrazovke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7" baseType="lpstr">
      <vt:lpstr>Theme1</vt:lpstr>
      <vt:lpstr>Chart</vt:lpstr>
      <vt:lpstr>The role and attitudes of stakeholders in the DI process – or  How scepticism changed into support</vt:lpstr>
      <vt:lpstr>Outline of presentation</vt:lpstr>
      <vt:lpstr>Summary I: Images of community care</vt:lpstr>
      <vt:lpstr>Summary II: Main arguments</vt:lpstr>
      <vt:lpstr>Summary III: The rise and fall of institutions in Norway, 1945-1998</vt:lpstr>
      <vt:lpstr>Summary IV: Outcomes/experiences</vt:lpstr>
      <vt:lpstr>Politics I: Initializing the process</vt:lpstr>
      <vt:lpstr>Politics II: The top-down process</vt:lpstr>
      <vt:lpstr>Politics III: Cooperation in the DI process</vt:lpstr>
      <vt:lpstr>Family attitudes Source. Lundeby and Tøssebro 2006</vt:lpstr>
      <vt:lpstr>Politics IV: Actions to change attitudes?</vt:lpstr>
      <vt:lpstr>Longer term outcomes – a sustainable model?</vt:lpstr>
      <vt:lpstr>Briefly on employment</vt:lpstr>
      <vt:lpstr>Changing drivers of change</vt:lpstr>
      <vt:lpstr>Lessons</vt:lpstr>
    </vt:vector>
  </TitlesOfParts>
  <Company>NTNU, SVT-fakultetet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DI experience in Norway Background, policies and outcomes</dc:title>
  <dc:creator>Jan Tøssebro</dc:creator>
  <cp:lastModifiedBy>Martin Valentovič</cp:lastModifiedBy>
  <cp:revision>43</cp:revision>
  <cp:lastPrinted>2014-09-02T07:21:40Z</cp:lastPrinted>
  <dcterms:created xsi:type="dcterms:W3CDTF">2013-10-03T14:44:31Z</dcterms:created>
  <dcterms:modified xsi:type="dcterms:W3CDTF">2014-11-14T18:41:40Z</dcterms:modified>
</cp:coreProperties>
</file>